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notesMasterIdLst>
    <p:notesMasterId r:id="rId20"/>
  </p:notesMasterIdLst>
  <p:handoutMasterIdLst>
    <p:handoutMasterId r:id="rId21"/>
  </p:handoutMasterIdLst>
  <p:sldIdLst>
    <p:sldId id="470" r:id="rId3"/>
    <p:sldId id="594" r:id="rId4"/>
    <p:sldId id="592" r:id="rId5"/>
    <p:sldId id="595" r:id="rId6"/>
    <p:sldId id="606" r:id="rId7"/>
    <p:sldId id="263" r:id="rId8"/>
    <p:sldId id="596" r:id="rId9"/>
    <p:sldId id="599" r:id="rId10"/>
    <p:sldId id="597" r:id="rId11"/>
    <p:sldId id="601" r:id="rId12"/>
    <p:sldId id="600" r:id="rId13"/>
    <p:sldId id="607" r:id="rId14"/>
    <p:sldId id="602" r:id="rId15"/>
    <p:sldId id="603" r:id="rId16"/>
    <p:sldId id="608" r:id="rId17"/>
    <p:sldId id="604" r:id="rId18"/>
    <p:sldId id="605" r:id="rId1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E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47" autoAdjust="0"/>
    <p:restoredTop sz="94315"/>
  </p:normalViewPr>
  <p:slideViewPr>
    <p:cSldViewPr snapToGrid="0">
      <p:cViewPr varScale="1">
        <p:scale>
          <a:sx n="120" d="100"/>
          <a:sy n="120" d="100"/>
        </p:scale>
        <p:origin x="1336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380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A47AE5-67A5-4887-AF09-25CD229DE0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58E9C1-D726-4002-A28B-038B67EA80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A3F0E-52E7-4957-ADEF-4DB958AB766B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32960A-52EA-4A64-B41D-50F3A4F4B3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AC072B-DC75-4864-BD12-406DC6237C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BA1A0-B00D-439F-90CC-332425267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23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E45204E-4031-40C3-A3F3-47DCA86D3DFF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521C120-E92A-4CC1-A5BC-1F411872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25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1C120-E92A-4CC1-A5BC-1F41187240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5A-35:  Detection of Electric Potential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1C120-E92A-4CC1-A5BC-1F411872409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81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5A-13:  Gauss’s Law – No Internal Field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1C120-E92A-4CC1-A5BC-1F411872409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05136-C02F-46D5-BB1F-250AC5400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1D282C-014D-49C3-8D6A-2BBAFF9FF4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5D4D9-8211-4D3D-848F-16FF2EC58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3FAC-6480-B84A-B317-77B15C176CBA}" type="datetime1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CA616-F1B7-4DAF-9934-9BF1C822A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94ACC-C2E0-484D-8123-741783970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2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52022-D745-4C2B-A8E5-CC8E2339F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8C329C-0336-41D1-9989-D7B146638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EECA4-B906-438B-9E93-B25AAA66F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B797-944E-F94D-93EA-C30377CA8F31}" type="datetime1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AE372-C9D3-4D75-9B30-F362094CC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3F8A1-ED44-4F12-9AF7-F29241BBD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30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92BF94-90A6-4130-8774-10BCC6C68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DED42F-4136-4DE5-8A63-9D222BC349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D3948-36E2-411D-ADCC-71813C38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E2F8-DE20-D64D-981E-E065DEAFBAE3}" type="datetime1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F9B8F-A669-4A15-8B76-7E326986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68BF2-B0D5-4243-982F-0256B71F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69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16079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114882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hangingPunct="0"/>
            <a:fld id="{AB1486BF-B8D6-6949-B53A-6F8A761B6F20}" type="datetime1">
              <a:rPr lang="en-US" kern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9/8/26</a:t>
            </a:fld>
            <a:endParaRPr lang="en-US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hangingPunct="0"/>
            <a:endParaRPr lang="en-US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1812-1D70-054D-A650-F72E4A8DAEE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4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4454C-148C-4E95-B329-848BB80BA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4331C-1187-4DD4-8861-D52426CBD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5EF0-2F43-4C1A-A0CC-C8D75635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87FC-D002-0248-B89A-28160F356FA8}" type="datetime1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35537-C20E-4EB7-8A4F-9FCFA13AB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B1E5D-018D-4D7B-B715-54715485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0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427F7-F21A-4E86-AF06-77FF2FAF0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84566-4DE7-44B0-B7B0-F3D6019B0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09ECC-35B8-405A-9169-0229EC3E1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1D98-E2D5-2E4E-B9F9-466064E4EADB}" type="datetime1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6FC30-FF06-4B01-8EA6-FF884244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AC97F-9954-4DD7-8F9C-2476F056F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8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A974E-371A-4EAB-ABDF-E1E99BF6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34335-C3B1-4971-8326-5EF0B393F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73DB70-FE08-4B51-AD23-EB0C9B57C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1369E3-C161-4C1C-8B03-4EAC62B87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E2D3-E88C-3A4C-BBDC-FE7FC5ED7705}" type="datetime1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1D495-5FF3-4724-81F6-6C32EE96D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B7817A-4EF0-4EB7-948F-170B8C9E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11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39B59-8A6A-43F1-A33D-90287CEC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38DDE-97F9-4660-95C9-6D52D6213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8A6A54-BD81-4BE5-BF3B-BFA64B6C8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68E43-D8B6-40B9-81B7-36EA3850B0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99CF93-7F94-4294-B912-150C43C6F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372FE0-D02E-4A85-A313-A27B5C903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41A9-7DE4-7641-8982-C17B44976243}" type="datetime1">
              <a:rPr lang="en-US" smtClean="0"/>
              <a:t>9/8/26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F8E0EF-D332-4F44-AAEF-33FA2B54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0ED58A-F99C-4318-B785-FDA33415B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1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A48D8-50DD-404D-B902-A9E17150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34B91-8007-4558-A675-FEA73F37D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6574F-81F4-3746-AF4B-1E12F818CF11}" type="datetime1">
              <a:rPr lang="en-US" smtClean="0"/>
              <a:t>9/8/26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037F7B-D94A-4C19-8284-C1B68D935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80D514-1429-4313-95B6-25AF71D34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47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F9E4E2-3F20-4703-A6AC-5916EF24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B46A-7573-3B46-B421-3E65AC02A301}" type="datetime1">
              <a:rPr lang="en-US" smtClean="0"/>
              <a:t>9/8/26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4ED96-C8ED-4A7A-8CF3-71D1D634F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D6F87-EC16-4E92-93CB-ADD9E886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208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77C34-017D-4501-9193-00465E11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385C7-DE6C-4368-8E83-6097A2B79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ED541-FA2C-4760-8CE3-1801396679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9BE76-FFEB-4FE7-AC34-6C49AEAF2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CF26-E313-4649-8ECF-545CFC03D093}" type="datetime1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AA33C-ED72-4F8A-99C0-078653665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A74FF8-982B-4A33-8911-421DCA3AA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1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E60C4-F9CA-4AA6-BC97-A9B11473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1276E-8EFB-46E4-8649-1A669C8681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70FACA-C855-4E55-8824-4E13FA0ED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60964-2E70-4C01-8D0F-85C783C40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023F-E601-2841-B386-2D52516E48C1}" type="datetime1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9E477E-91F1-4BF4-A252-B804CC8DA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75634-DE4B-4A22-8186-22ABCEF95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6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97E115-A0A2-4209-93A4-9602D67FA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8569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F3DE9-EF45-4D6E-91A4-733C57C6C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5873"/>
            <a:ext cx="7886700" cy="4801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FBF04-1307-4383-92F7-89040C052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63CBA-10BF-8647-BB6E-7931F043C9DD}" type="datetime1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02058-A8A6-4F66-9292-ED796F1520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D02A9-4CA1-4071-A380-E24479913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E1FDA-82DF-4F93-9841-00DEC38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0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870344" y="6553200"/>
            <a:ext cx="273657" cy="26425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 defTabSz="457200">
              <a:defRPr sz="1200"/>
            </a:lvl1pPr>
          </a:lstStyle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hangingPunct="0"/>
              <a:t>‹#›</a:t>
            </a:fld>
            <a:endParaRPr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33138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</p:sldLayoutIdLst>
  <p:transition spd="med"/>
  <p:hf hdr="0" ft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A2"/>
          </a:solidFill>
          <a:uFillTx/>
          <a:latin typeface="Avenir Medium"/>
          <a:ea typeface="Avenir Medium"/>
          <a:cs typeface="Avenir Medium"/>
          <a:sym typeface="Avenir Medium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0.png"/><Relationship Id="rId4" Type="http://schemas.openxmlformats.org/officeDocument/2006/relationships/image" Target="../media/image5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18" Type="http://schemas.openxmlformats.org/officeDocument/2006/relationships/image" Target="../media/image125.png"/><Relationship Id="rId26" Type="http://schemas.openxmlformats.org/officeDocument/2006/relationships/oleObject" Target="../embeddings/oleObject7.bin"/><Relationship Id="rId21" Type="http://schemas.openxmlformats.org/officeDocument/2006/relationships/image" Target="../media/image108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5" Type="http://schemas.openxmlformats.org/officeDocument/2006/relationships/image" Target="../media/image132.png"/><Relationship Id="rId2" Type="http://schemas.openxmlformats.org/officeDocument/2006/relationships/image" Target="../media/image53.jpg"/><Relationship Id="rId16" Type="http://schemas.openxmlformats.org/officeDocument/2006/relationships/image" Target="../media/image123.png"/><Relationship Id="rId20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24" Type="http://schemas.openxmlformats.org/officeDocument/2006/relationships/image" Target="../media/image131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23" Type="http://schemas.openxmlformats.org/officeDocument/2006/relationships/image" Target="../media/image130.png"/><Relationship Id="rId10" Type="http://schemas.openxmlformats.org/officeDocument/2006/relationships/image" Target="../media/image117.png"/><Relationship Id="rId19" Type="http://schemas.openxmlformats.org/officeDocument/2006/relationships/image" Target="../media/image126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Relationship Id="rId22" Type="http://schemas.openxmlformats.org/officeDocument/2006/relationships/image" Target="../media/image129.png"/><Relationship Id="rId27" Type="http://schemas.openxmlformats.org/officeDocument/2006/relationships/image" Target="../media/image5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5.wmf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04.w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26" Type="http://schemas.openxmlformats.org/officeDocument/2006/relationships/image" Target="../media/image155.png"/><Relationship Id="rId21" Type="http://schemas.openxmlformats.org/officeDocument/2006/relationships/image" Target="../media/image150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5" Type="http://schemas.openxmlformats.org/officeDocument/2006/relationships/image" Target="../media/image154.png"/><Relationship Id="rId2" Type="http://schemas.openxmlformats.org/officeDocument/2006/relationships/image" Target="../media/image5.png"/><Relationship Id="rId16" Type="http://schemas.openxmlformats.org/officeDocument/2006/relationships/image" Target="../media/image145.png"/><Relationship Id="rId20" Type="http://schemas.openxmlformats.org/officeDocument/2006/relationships/image" Target="../media/image149.png"/><Relationship Id="rId29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24" Type="http://schemas.openxmlformats.org/officeDocument/2006/relationships/image" Target="../media/image153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23" Type="http://schemas.openxmlformats.org/officeDocument/2006/relationships/image" Target="../media/image152.png"/><Relationship Id="rId28" Type="http://schemas.openxmlformats.org/officeDocument/2006/relationships/image" Target="../media/image107.png"/><Relationship Id="rId10" Type="http://schemas.openxmlformats.org/officeDocument/2006/relationships/image" Target="../media/image139.png"/><Relationship Id="rId19" Type="http://schemas.openxmlformats.org/officeDocument/2006/relationships/image" Target="../media/image148.png"/><Relationship Id="rId31" Type="http://schemas.openxmlformats.org/officeDocument/2006/relationships/image" Target="../media/image106.wmf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Relationship Id="rId22" Type="http://schemas.openxmlformats.org/officeDocument/2006/relationships/image" Target="../media/image151.png"/><Relationship Id="rId27" Type="http://schemas.openxmlformats.org/officeDocument/2006/relationships/image" Target="../media/image156.png"/><Relationship Id="rId30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50.wmf"/><Relationship Id="rId7" Type="http://schemas.openxmlformats.org/officeDocument/2006/relationships/image" Target="../media/image16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/Relationships>
</file>

<file path=ppt/slides/_rels/slide1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74.png"/><Relationship Id="rId17" Type="http://schemas.openxmlformats.org/officeDocument/2006/relationships/image" Target="../media/image173.png"/><Relationship Id="rId12" Type="http://schemas.openxmlformats.org/officeDocument/2006/relationships/image" Target="../media/image168.png"/><Relationship Id="rId2" Type="http://schemas.openxmlformats.org/officeDocument/2006/relationships/image" Target="../media/image50.wmf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67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19" Type="http://schemas.openxmlformats.org/officeDocument/2006/relationships/image" Target="../media/image128.png"/><Relationship Id="rId14" Type="http://schemas.openxmlformats.org/officeDocument/2006/relationships/image" Target="../media/image17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26" Type="http://schemas.openxmlformats.org/officeDocument/2006/relationships/image" Target="../media/image195.png"/><Relationship Id="rId3" Type="http://schemas.openxmlformats.org/officeDocument/2006/relationships/image" Target="../media/image157.png"/><Relationship Id="rId21" Type="http://schemas.openxmlformats.org/officeDocument/2006/relationships/image" Target="../media/image191.png"/><Relationship Id="rId34" Type="http://schemas.openxmlformats.org/officeDocument/2006/relationships/image" Target="../media/image203.png"/><Relationship Id="rId7" Type="http://schemas.openxmlformats.org/officeDocument/2006/relationships/image" Target="../media/image179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5" Type="http://schemas.openxmlformats.org/officeDocument/2006/relationships/image" Target="../media/image194.png"/><Relationship Id="rId33" Type="http://schemas.openxmlformats.org/officeDocument/2006/relationships/image" Target="../media/image20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7.png"/><Relationship Id="rId20" Type="http://schemas.openxmlformats.org/officeDocument/2006/relationships/image" Target="../media/image145.png"/><Relationship Id="rId29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11" Type="http://schemas.openxmlformats.org/officeDocument/2006/relationships/image" Target="../media/image143.png"/><Relationship Id="rId24" Type="http://schemas.openxmlformats.org/officeDocument/2006/relationships/image" Target="../media/image193.png"/><Relationship Id="rId32" Type="http://schemas.openxmlformats.org/officeDocument/2006/relationships/image" Target="../media/image201.png"/><Relationship Id="rId5" Type="http://schemas.openxmlformats.org/officeDocument/2006/relationships/image" Target="../media/image177.png"/><Relationship Id="rId15" Type="http://schemas.openxmlformats.org/officeDocument/2006/relationships/image" Target="../media/image186.png"/><Relationship Id="rId23" Type="http://schemas.openxmlformats.org/officeDocument/2006/relationships/image" Target="../media/image142.png"/><Relationship Id="rId28" Type="http://schemas.openxmlformats.org/officeDocument/2006/relationships/image" Target="../media/image197.png"/><Relationship Id="rId10" Type="http://schemas.openxmlformats.org/officeDocument/2006/relationships/image" Target="../media/image182.png"/><Relationship Id="rId19" Type="http://schemas.openxmlformats.org/officeDocument/2006/relationships/image" Target="../media/image190.png"/><Relationship Id="rId31" Type="http://schemas.openxmlformats.org/officeDocument/2006/relationships/image" Target="../media/image200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Relationship Id="rId14" Type="http://schemas.openxmlformats.org/officeDocument/2006/relationships/image" Target="../media/image185.png"/><Relationship Id="rId22" Type="http://schemas.openxmlformats.org/officeDocument/2006/relationships/image" Target="../media/image192.png"/><Relationship Id="rId27" Type="http://schemas.openxmlformats.org/officeDocument/2006/relationships/image" Target="../media/image196.png"/><Relationship Id="rId30" Type="http://schemas.openxmlformats.org/officeDocument/2006/relationships/image" Target="../media/image199.png"/><Relationship Id="rId35" Type="http://schemas.openxmlformats.org/officeDocument/2006/relationships/image" Target="../media/image204.png"/><Relationship Id="rId8" Type="http://schemas.openxmlformats.org/officeDocument/2006/relationships/image" Target="../media/image1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g"/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1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18" Type="http://schemas.openxmlformats.org/officeDocument/2006/relationships/image" Target="../media/image32.png"/><Relationship Id="rId26" Type="http://schemas.openxmlformats.org/officeDocument/2006/relationships/oleObject" Target="../embeddings/oleObject1.bin"/><Relationship Id="rId3" Type="http://schemas.openxmlformats.org/officeDocument/2006/relationships/image" Target="../media/image15.png"/><Relationship Id="rId21" Type="http://schemas.openxmlformats.org/officeDocument/2006/relationships/image" Target="../media/image3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oleObject" Target="../embeddings/oleObject2.bin"/><Relationship Id="rId10" Type="http://schemas.openxmlformats.org/officeDocument/2006/relationships/image" Target="../media/image22.png"/><Relationship Id="rId19" Type="http://schemas.openxmlformats.org/officeDocument/2006/relationships/image" Target="../media/image33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1.png"/><Relationship Id="rId18" Type="http://schemas.openxmlformats.org/officeDocument/2006/relationships/image" Target="../media/image54.png"/><Relationship Id="rId3" Type="http://schemas.openxmlformats.org/officeDocument/2006/relationships/image" Target="../media/image25.png"/><Relationship Id="rId21" Type="http://schemas.openxmlformats.org/officeDocument/2006/relationships/image" Target="../media/image58.png"/><Relationship Id="rId34" Type="http://schemas.openxmlformats.org/officeDocument/2006/relationships/oleObject" Target="../embeddings/oleObject5.bin"/><Relationship Id="rId7" Type="http://schemas.openxmlformats.org/officeDocument/2006/relationships/image" Target="../media/image44.png"/><Relationship Id="rId12" Type="http://schemas.openxmlformats.org/officeDocument/2006/relationships/image" Target="../media/image40.png"/><Relationship Id="rId17" Type="http://schemas.openxmlformats.org/officeDocument/2006/relationships/image" Target="../media/image53.png"/><Relationship Id="rId33" Type="http://schemas.openxmlformats.org/officeDocument/2006/relationships/image" Target="../media/image9.wmf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38.png"/><Relationship Id="rId32" Type="http://schemas.openxmlformats.org/officeDocument/2006/relationships/oleObject" Target="../embeddings/oleObject4.bin"/><Relationship Id="rId5" Type="http://schemas.openxmlformats.org/officeDocument/2006/relationships/image" Target="../media/image42.png"/><Relationship Id="rId15" Type="http://schemas.openxmlformats.org/officeDocument/2006/relationships/image" Target="../media/image51.png"/><Relationship Id="rId23" Type="http://schemas.openxmlformats.org/officeDocument/2006/relationships/image" Target="../media/image60.png"/><Relationship Id="rId28" Type="http://schemas.openxmlformats.org/officeDocument/2006/relationships/image" Target="../media/image66.png"/><Relationship Id="rId10" Type="http://schemas.openxmlformats.org/officeDocument/2006/relationships/image" Target="../media/image47.png"/><Relationship Id="rId19" Type="http://schemas.openxmlformats.org/officeDocument/2006/relationships/image" Target="../media/image55.png"/><Relationship Id="rId31" Type="http://schemas.openxmlformats.org/officeDocument/2006/relationships/image" Target="../media/image8.wmf"/><Relationship Id="rId4" Type="http://schemas.openxmlformats.org/officeDocument/2006/relationships/image" Target="../media/image27.png"/><Relationship Id="rId9" Type="http://schemas.openxmlformats.org/officeDocument/2006/relationships/image" Target="../media/image46.png"/><Relationship Id="rId14" Type="http://schemas.openxmlformats.org/officeDocument/2006/relationships/image" Target="../media/image400.png"/><Relationship Id="rId22" Type="http://schemas.openxmlformats.org/officeDocument/2006/relationships/image" Target="../media/image59.png"/><Relationship Id="rId27" Type="http://schemas.openxmlformats.org/officeDocument/2006/relationships/image" Target="../media/image65.png"/><Relationship Id="rId30" Type="http://schemas.openxmlformats.org/officeDocument/2006/relationships/oleObject" Target="../embeddings/oleObject3.bin"/><Relationship Id="rId35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50.wmf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2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26" Type="http://schemas.openxmlformats.org/officeDocument/2006/relationships/image" Target="../media/image10.wmf"/><Relationship Id="rId21" Type="http://schemas.openxmlformats.org/officeDocument/2006/relationships/image" Target="../media/image10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5" Type="http://schemas.openxmlformats.org/officeDocument/2006/relationships/oleObject" Target="../embeddings/oleObject5.bin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1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24" Type="http://schemas.openxmlformats.org/officeDocument/2006/relationships/image" Target="../media/image64.png"/><Relationship Id="rId5" Type="http://schemas.openxmlformats.org/officeDocument/2006/relationships/image" Target="../media/image85.png"/><Relationship Id="rId15" Type="http://schemas.openxmlformats.org/officeDocument/2006/relationships/image" Target="../media/image57.png"/><Relationship Id="rId23" Type="http://schemas.openxmlformats.org/officeDocument/2006/relationships/image" Target="../media/image63.png"/><Relationship Id="rId10" Type="http://schemas.openxmlformats.org/officeDocument/2006/relationships/image" Target="../media/image50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image" Target="../media/image690.png"/><Relationship Id="rId7" Type="http://schemas.openxmlformats.org/officeDocument/2006/relationships/image" Target="../media/image730.png"/><Relationship Id="rId12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11" Type="http://schemas.openxmlformats.org/officeDocument/2006/relationships/image" Target="../media/image770.png"/><Relationship Id="rId5" Type="http://schemas.openxmlformats.org/officeDocument/2006/relationships/image" Target="../media/image710.png"/><Relationship Id="rId10" Type="http://schemas.openxmlformats.org/officeDocument/2006/relationships/image" Target="../media/image760.png"/><Relationship Id="rId4" Type="http://schemas.openxmlformats.org/officeDocument/2006/relationships/image" Target="../media/image700.png"/><Relationship Id="rId9" Type="http://schemas.openxmlformats.org/officeDocument/2006/relationships/image" Target="../media/image7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D95C87-B88D-42C0-8566-BC5DECA00A3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Lecture 5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E2EC69-9137-40A9-87DB-7D1504B74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Chapter 18:  Sections 18.3-18.5</a:t>
            </a:r>
          </a:p>
          <a:p>
            <a:pPr marL="0" indent="0">
              <a:buNone/>
            </a:pPr>
            <a:r>
              <a:rPr lang="en-US" dirty="0"/>
              <a:t>Electric Potential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664A65-2222-E1F9-226E-F8AF4E3D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97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Visualize</a:t>
            </a:r>
            <a:r>
              <a:rPr lang="en-US" dirty="0"/>
              <a:t> an electric potential </a:t>
            </a:r>
            <a:r>
              <a:rPr lang="en-US" dirty="0">
                <a:solidFill>
                  <a:schemeClr val="accent1"/>
                </a:solidFill>
              </a:rPr>
              <a:t>field</a:t>
            </a:r>
            <a:r>
              <a:rPr lang="en-US" dirty="0"/>
              <a:t> with </a:t>
            </a:r>
            <a:r>
              <a:rPr lang="en-US" dirty="0">
                <a:solidFill>
                  <a:schemeClr val="accent1"/>
                </a:solidFill>
              </a:rPr>
              <a:t>equipotential surfaces</a:t>
            </a:r>
            <a:r>
              <a:rPr lang="en-US" dirty="0"/>
              <a:t>, along which the electric potential is </a:t>
            </a:r>
            <a:r>
              <a:rPr lang="en-US" dirty="0">
                <a:solidFill>
                  <a:schemeClr val="accent1"/>
                </a:solidFill>
              </a:rPr>
              <a:t>constant</a:t>
            </a:r>
            <a:r>
              <a:rPr lang="en-US" dirty="0"/>
              <a:t>.</a:t>
            </a:r>
          </a:p>
        </p:txBody>
      </p:sp>
      <p:pic>
        <p:nvPicPr>
          <p:cNvPr id="4" name="Picture 3" descr="15_09_FigureB.jpg">
            <a:extLst>
              <a:ext uri="{FF2B5EF4-FFF2-40B4-BE49-F238E27FC236}">
                <a16:creationId xmlns:a16="http://schemas.microsoft.com/office/drawing/2014/main" id="{B61258EC-31EB-2617-EEAE-D676AA6DF1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0" b="2639"/>
          <a:stretch/>
        </p:blipFill>
        <p:spPr>
          <a:xfrm>
            <a:off x="4204776" y="4492117"/>
            <a:ext cx="2880278" cy="22318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067923-6474-4A36-C3A7-506D4A5A08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5"/>
          <a:stretch/>
        </p:blipFill>
        <p:spPr>
          <a:xfrm>
            <a:off x="4667117" y="1354663"/>
            <a:ext cx="2779446" cy="23584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8AB291-15A4-5D17-D2EF-082AD06A8285}"/>
              </a:ext>
            </a:extLst>
          </p:cNvPr>
          <p:cNvSpPr txBox="1"/>
          <p:nvPr/>
        </p:nvSpPr>
        <p:spPr>
          <a:xfrm>
            <a:off x="878151" y="3882641"/>
            <a:ext cx="6145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Equipotentials are ALWAYS perpendicular </a:t>
            </a:r>
            <a:r>
              <a:rPr lang="en-US" dirty="0"/>
              <a:t>to electric field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144DAA-43E4-FF19-B59A-2BD676805DF7}"/>
              </a:ext>
            </a:extLst>
          </p:cNvPr>
          <p:cNvCxnSpPr>
            <a:cxnSpLocks/>
          </p:cNvCxnSpPr>
          <p:nvPr/>
        </p:nvCxnSpPr>
        <p:spPr>
          <a:xfrm flipH="1">
            <a:off x="4114800" y="3121916"/>
            <a:ext cx="940890" cy="83137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7AA9CD0-004E-7E91-CFFB-62607558E6F6}"/>
              </a:ext>
            </a:extLst>
          </p:cNvPr>
          <p:cNvCxnSpPr>
            <a:cxnSpLocks/>
          </p:cNvCxnSpPr>
          <p:nvPr/>
        </p:nvCxnSpPr>
        <p:spPr>
          <a:xfrm flipH="1" flipV="1">
            <a:off x="4131283" y="4208744"/>
            <a:ext cx="535835" cy="91124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6755F7A-5882-D3BB-3F79-DAEE70590473}"/>
              </a:ext>
            </a:extLst>
          </p:cNvPr>
          <p:cNvSpPr txBox="1"/>
          <p:nvPr/>
        </p:nvSpPr>
        <p:spPr>
          <a:xfrm>
            <a:off x="7221616" y="4492117"/>
            <a:ext cx="192238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line </a:t>
            </a:r>
            <a:r>
              <a:rPr lang="en-US" dirty="0">
                <a:solidFill>
                  <a:schemeClr val="accent1"/>
                </a:solidFill>
              </a:rPr>
              <a:t>density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implies the </a:t>
            </a:r>
            <a:r>
              <a:rPr lang="en-US" dirty="0">
                <a:solidFill>
                  <a:schemeClr val="accent1"/>
                </a:solidFill>
              </a:rPr>
              <a:t>magnitude of electric field E, </a:t>
            </a:r>
            <a:r>
              <a:rPr lang="en-US" dirty="0"/>
              <a:t>or equivalently, </a:t>
            </a:r>
            <a:r>
              <a:rPr lang="en-US" dirty="0">
                <a:solidFill>
                  <a:schemeClr val="accent1"/>
                </a:solidFill>
              </a:rPr>
              <a:t>how fast V changes in real space. </a:t>
            </a:r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D84FB91-1E12-11B9-A3A9-A4548D6C9E1C}"/>
              </a:ext>
            </a:extLst>
          </p:cNvPr>
          <p:cNvCxnSpPr>
            <a:cxnSpLocks/>
          </p:cNvCxnSpPr>
          <p:nvPr/>
        </p:nvCxnSpPr>
        <p:spPr>
          <a:xfrm>
            <a:off x="6391231" y="5584395"/>
            <a:ext cx="830385" cy="6442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474A1E8-C82E-B8E2-2FCB-6C75DBED1AC5}"/>
                  </a:ext>
                </a:extLst>
              </p:cNvPr>
              <p:cNvSpPr txBox="1"/>
              <p:nvPr/>
            </p:nvSpPr>
            <p:spPr>
              <a:xfrm>
                <a:off x="1469496" y="2269853"/>
                <a:ext cx="1547475" cy="4371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/>
                  <a:t> constant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474A1E8-C82E-B8E2-2FCB-6C75DBED1A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496" y="2269853"/>
                <a:ext cx="1547475" cy="437171"/>
              </a:xfrm>
              <a:prstGeom prst="rect">
                <a:avLst/>
              </a:prstGeom>
              <a:blipFill rotWithShape="0">
                <a:blip r:embed="rId5"/>
                <a:stretch>
                  <a:fillRect t="-2778" r="-9449"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535634C-2F13-2A1A-C84A-96450290F80E}"/>
              </a:ext>
            </a:extLst>
          </p:cNvPr>
          <p:cNvCxnSpPr>
            <a:cxnSpLocks/>
          </p:cNvCxnSpPr>
          <p:nvPr/>
        </p:nvCxnSpPr>
        <p:spPr>
          <a:xfrm flipV="1">
            <a:off x="6869795" y="5648817"/>
            <a:ext cx="351821" cy="35303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AC18011-4769-376F-F73D-6946DCC9750A}"/>
                  </a:ext>
                </a:extLst>
              </p:cNvPr>
              <p:cNvSpPr txBox="1"/>
              <p:nvPr/>
            </p:nvSpPr>
            <p:spPr>
              <a:xfrm>
                <a:off x="490927" y="5648817"/>
                <a:ext cx="2827377" cy="5055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/>
                  <a:t> constant</a:t>
                </a: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C18011-4769-376F-F73D-6946DCC97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27" y="5648817"/>
                <a:ext cx="2827377" cy="505588"/>
              </a:xfrm>
              <a:prstGeom prst="rect">
                <a:avLst/>
              </a:prstGeom>
              <a:blipFill rotWithShape="0">
                <a:blip r:embed="rId6"/>
                <a:stretch>
                  <a:fillRect r="-4752" b="-7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ctangle 68">
            <a:extLst>
              <a:ext uri="{FF2B5EF4-FFF2-40B4-BE49-F238E27FC236}">
                <a16:creationId xmlns:a16="http://schemas.microsoft.com/office/drawing/2014/main" id="{8B8C996F-93B3-A0EC-451E-1A0525E2BC21}"/>
              </a:ext>
            </a:extLst>
          </p:cNvPr>
          <p:cNvSpPr/>
          <p:nvPr/>
        </p:nvSpPr>
        <p:spPr>
          <a:xfrm>
            <a:off x="1384195" y="2210656"/>
            <a:ext cx="1718078" cy="662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FA5A5E-3F57-29BF-5D57-1EA002002113}"/>
              </a:ext>
            </a:extLst>
          </p:cNvPr>
          <p:cNvSpPr txBox="1"/>
          <p:nvPr/>
        </p:nvSpPr>
        <p:spPr>
          <a:xfrm>
            <a:off x="159840" y="1651394"/>
            <a:ext cx="4895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Point charge equipotential surfaces </a:t>
            </a:r>
            <a:r>
              <a:rPr lang="en-US" u="sng" dirty="0">
                <a:sym typeface="Wingdings" panose="05000000000000000000" pitchFamily="2" charset="2"/>
              </a:rPr>
              <a:t> spheres</a:t>
            </a:r>
            <a:r>
              <a:rPr lang="en-US" u="sng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F29862-1A9F-F648-786A-6A01EBF762B6}"/>
              </a:ext>
            </a:extLst>
          </p:cNvPr>
          <p:cNvSpPr txBox="1"/>
          <p:nvPr/>
        </p:nvSpPr>
        <p:spPr>
          <a:xfrm>
            <a:off x="404440" y="4978576"/>
            <a:ext cx="28275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Dipole equipotential surface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82C4F-B8AF-AD38-77BA-2F4BB43879DC}"/>
              </a:ext>
            </a:extLst>
          </p:cNvPr>
          <p:cNvSpPr/>
          <p:nvPr/>
        </p:nvSpPr>
        <p:spPr>
          <a:xfrm>
            <a:off x="404440" y="5582563"/>
            <a:ext cx="3000352" cy="662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F156F7-329A-9700-1B2E-48C9EA8C4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16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Chart, radar chart&#10;&#10;Description automatically generated">
            <a:extLst>
              <a:ext uri="{FF2B5EF4-FFF2-40B4-BE49-F238E27FC236}">
                <a16:creationId xmlns:a16="http://schemas.microsoft.com/office/drawing/2014/main" id="{32680C99-D0D8-6ADD-1591-32E809BF2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729" y="2309783"/>
            <a:ext cx="4594086" cy="4232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59" y="429367"/>
            <a:ext cx="8515350" cy="856924"/>
          </a:xfrm>
        </p:spPr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0070C0"/>
                </a:solidFill>
              </a:rPr>
              <a:t>work done on a charge </a:t>
            </a:r>
            <a:r>
              <a:rPr lang="en-US" dirty="0"/>
              <a:t>while moving in an electric field depends only on the value of the electric potential in the </a:t>
            </a:r>
            <a:r>
              <a:rPr lang="en-US" dirty="0">
                <a:solidFill>
                  <a:srgbClr val="0070C0"/>
                </a:solidFill>
              </a:rPr>
              <a:t>initial</a:t>
            </a:r>
            <a:r>
              <a:rPr lang="en-US" dirty="0"/>
              <a:t> and </a:t>
            </a:r>
            <a:r>
              <a:rPr lang="en-US" dirty="0">
                <a:solidFill>
                  <a:srgbClr val="0070C0"/>
                </a:solidFill>
              </a:rPr>
              <a:t>final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locations</a:t>
            </a:r>
            <a:r>
              <a:rPr lang="en-US" dirty="0"/>
              <a:t>.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68C66866-3650-31FB-6D58-EF85334599DF}"/>
              </a:ext>
            </a:extLst>
          </p:cNvPr>
          <p:cNvSpPr/>
          <p:nvPr/>
        </p:nvSpPr>
        <p:spPr>
          <a:xfrm>
            <a:off x="3013987" y="2658450"/>
            <a:ext cx="3501113" cy="3504226"/>
          </a:xfrm>
          <a:prstGeom prst="arc">
            <a:avLst>
              <a:gd name="adj1" fmla="val 12410184"/>
              <a:gd name="adj2" fmla="val 15354271"/>
            </a:avLst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16A1C7-83BC-0045-A7CA-C99B1666D57F}"/>
                  </a:ext>
                </a:extLst>
              </p:cNvPr>
              <p:cNvSpPr txBox="1"/>
              <p:nvPr/>
            </p:nvSpPr>
            <p:spPr>
              <a:xfrm>
                <a:off x="2775743" y="3441268"/>
                <a:ext cx="3262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16A1C7-83BC-0045-A7CA-C99B1666D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743" y="3441268"/>
                <a:ext cx="326243" cy="307777"/>
              </a:xfrm>
              <a:prstGeom prst="rect">
                <a:avLst/>
              </a:prstGeom>
              <a:blipFill>
                <a:blip r:embed="rId4"/>
                <a:stretch>
                  <a:fillRect l="-16667" r="-5556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859002-1CCF-F7D9-68D1-1620E5F38367}"/>
                  </a:ext>
                </a:extLst>
              </p:cNvPr>
              <p:cNvSpPr txBox="1"/>
              <p:nvPr/>
            </p:nvSpPr>
            <p:spPr>
              <a:xfrm rot="1034138">
                <a:off x="3091618" y="3441268"/>
                <a:ext cx="237147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859002-1CCF-F7D9-68D1-1620E5F38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34138">
                <a:off x="3091618" y="3441268"/>
                <a:ext cx="23714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97A028-AB0D-F0BA-CFAF-9FEFA2E8E701}"/>
                  </a:ext>
                </a:extLst>
              </p:cNvPr>
              <p:cNvSpPr txBox="1"/>
              <p:nvPr/>
            </p:nvSpPr>
            <p:spPr>
              <a:xfrm rot="20882684">
                <a:off x="4254240" y="2488749"/>
                <a:ext cx="237147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97A028-AB0D-F0BA-CFAF-9FEFA2E8E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82684">
                <a:off x="4254240" y="2488749"/>
                <a:ext cx="23714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D72ACD-7EFB-64FF-EDA2-7E0F4F701CB0}"/>
                  </a:ext>
                </a:extLst>
              </p:cNvPr>
              <p:cNvSpPr txBox="1"/>
              <p:nvPr/>
            </p:nvSpPr>
            <p:spPr>
              <a:xfrm>
                <a:off x="4169101" y="2314637"/>
                <a:ext cx="30707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D72ACD-7EFB-64FF-EDA2-7E0F4F701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101" y="2314637"/>
                <a:ext cx="307072" cy="307777"/>
              </a:xfrm>
              <a:prstGeom prst="rect">
                <a:avLst/>
              </a:prstGeom>
              <a:blipFill>
                <a:blip r:embed="rId7"/>
                <a:stretch>
                  <a:fillRect l="-20000" r="-8000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52FE5E-EE96-FDC7-0B01-2F1AE14AA6BB}"/>
                  </a:ext>
                </a:extLst>
              </p:cNvPr>
              <p:cNvSpPr txBox="1"/>
              <p:nvPr/>
            </p:nvSpPr>
            <p:spPr>
              <a:xfrm>
                <a:off x="490372" y="2695532"/>
                <a:ext cx="22344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52FE5E-EE96-FDC7-0B01-2F1AE14AA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72" y="2695532"/>
                <a:ext cx="2234425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CA5DB2F-1BE0-512D-BC20-84377CC41599}"/>
                  </a:ext>
                </a:extLst>
              </p:cNvPr>
              <p:cNvSpPr/>
              <p:nvPr/>
            </p:nvSpPr>
            <p:spPr>
              <a:xfrm>
                <a:off x="1176141" y="3009210"/>
                <a:ext cx="654074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CA5DB2F-1BE0-512D-BC20-84377CC415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141" y="3009210"/>
                <a:ext cx="65407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717FF9F-819E-76CF-9EA4-BEEFF1B91F62}"/>
              </a:ext>
            </a:extLst>
          </p:cNvPr>
          <p:cNvSpPr/>
          <p:nvPr/>
        </p:nvSpPr>
        <p:spPr>
          <a:xfrm rot="2491494">
            <a:off x="3295402" y="5167769"/>
            <a:ext cx="1021222" cy="556674"/>
          </a:xfrm>
          <a:custGeom>
            <a:avLst/>
            <a:gdLst>
              <a:gd name="connsiteX0" fmla="*/ 0 w 1021222"/>
              <a:gd name="connsiteY0" fmla="*/ 531037 h 556674"/>
              <a:gd name="connsiteX1" fmla="*/ 29910 w 1021222"/>
              <a:gd name="connsiteY1" fmla="*/ 402850 h 556674"/>
              <a:gd name="connsiteX2" fmla="*/ 102549 w 1021222"/>
              <a:gd name="connsiteY2" fmla="*/ 300300 h 556674"/>
              <a:gd name="connsiteX3" fmla="*/ 188007 w 1021222"/>
              <a:gd name="connsiteY3" fmla="*/ 261844 h 556674"/>
              <a:gd name="connsiteX4" fmla="*/ 324740 w 1021222"/>
              <a:gd name="connsiteY4" fmla="*/ 244753 h 556674"/>
              <a:gd name="connsiteX5" fmla="*/ 384561 w 1021222"/>
              <a:gd name="connsiteY5" fmla="*/ 287482 h 556674"/>
              <a:gd name="connsiteX6" fmla="*/ 474291 w 1021222"/>
              <a:gd name="connsiteY6" fmla="*/ 351575 h 556674"/>
              <a:gd name="connsiteX7" fmla="*/ 585387 w 1021222"/>
              <a:gd name="connsiteY7" fmla="*/ 313119 h 556674"/>
              <a:gd name="connsiteX8" fmla="*/ 653753 w 1021222"/>
              <a:gd name="connsiteY8" fmla="*/ 197751 h 556674"/>
              <a:gd name="connsiteX9" fmla="*/ 692209 w 1021222"/>
              <a:gd name="connsiteY9" fmla="*/ 39653 h 556674"/>
              <a:gd name="connsiteX10" fmla="*/ 764848 w 1021222"/>
              <a:gd name="connsiteY10" fmla="*/ 1197 h 556674"/>
              <a:gd name="connsiteX11" fmla="*/ 893035 w 1021222"/>
              <a:gd name="connsiteY11" fmla="*/ 14016 h 556674"/>
              <a:gd name="connsiteX12" fmla="*/ 961402 w 1021222"/>
              <a:gd name="connsiteY12" fmla="*/ 56745 h 556674"/>
              <a:gd name="connsiteX13" fmla="*/ 999858 w 1021222"/>
              <a:gd name="connsiteY13" fmla="*/ 133657 h 556674"/>
              <a:gd name="connsiteX14" fmla="*/ 1012676 w 1021222"/>
              <a:gd name="connsiteY14" fmla="*/ 236207 h 556674"/>
              <a:gd name="connsiteX15" fmla="*/ 918673 w 1021222"/>
              <a:gd name="connsiteY15" fmla="*/ 343029 h 556674"/>
              <a:gd name="connsiteX16" fmla="*/ 897308 w 1021222"/>
              <a:gd name="connsiteY16" fmla="*/ 437033 h 556674"/>
              <a:gd name="connsiteX17" fmla="*/ 1021222 w 1021222"/>
              <a:gd name="connsiteY17" fmla="*/ 556674 h 556674"/>
              <a:gd name="connsiteX18" fmla="*/ 1021222 w 1021222"/>
              <a:gd name="connsiteY18" fmla="*/ 556674 h 55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21222" h="556674">
                <a:moveTo>
                  <a:pt x="0" y="531037"/>
                </a:moveTo>
                <a:cubicBezTo>
                  <a:pt x="6409" y="486171"/>
                  <a:pt x="12819" y="441306"/>
                  <a:pt x="29910" y="402850"/>
                </a:cubicBezTo>
                <a:cubicBezTo>
                  <a:pt x="47002" y="364394"/>
                  <a:pt x="76200" y="323801"/>
                  <a:pt x="102549" y="300300"/>
                </a:cubicBezTo>
                <a:cubicBezTo>
                  <a:pt x="128898" y="276799"/>
                  <a:pt x="150975" y="271102"/>
                  <a:pt x="188007" y="261844"/>
                </a:cubicBezTo>
                <a:cubicBezTo>
                  <a:pt x="225039" y="252586"/>
                  <a:pt x="291981" y="240480"/>
                  <a:pt x="324740" y="244753"/>
                </a:cubicBezTo>
                <a:cubicBezTo>
                  <a:pt x="357499" y="249026"/>
                  <a:pt x="384561" y="287482"/>
                  <a:pt x="384561" y="287482"/>
                </a:cubicBezTo>
                <a:cubicBezTo>
                  <a:pt x="409486" y="305286"/>
                  <a:pt x="440820" y="347302"/>
                  <a:pt x="474291" y="351575"/>
                </a:cubicBezTo>
                <a:cubicBezTo>
                  <a:pt x="507762" y="355848"/>
                  <a:pt x="555477" y="338756"/>
                  <a:pt x="585387" y="313119"/>
                </a:cubicBezTo>
                <a:cubicBezTo>
                  <a:pt x="615297" y="287482"/>
                  <a:pt x="635949" y="243329"/>
                  <a:pt x="653753" y="197751"/>
                </a:cubicBezTo>
                <a:cubicBezTo>
                  <a:pt x="671557" y="152173"/>
                  <a:pt x="673693" y="72412"/>
                  <a:pt x="692209" y="39653"/>
                </a:cubicBezTo>
                <a:cubicBezTo>
                  <a:pt x="710725" y="6894"/>
                  <a:pt x="731377" y="5470"/>
                  <a:pt x="764848" y="1197"/>
                </a:cubicBezTo>
                <a:cubicBezTo>
                  <a:pt x="798319" y="-3076"/>
                  <a:pt x="860276" y="4758"/>
                  <a:pt x="893035" y="14016"/>
                </a:cubicBezTo>
                <a:cubicBezTo>
                  <a:pt x="925794" y="23274"/>
                  <a:pt x="943598" y="36805"/>
                  <a:pt x="961402" y="56745"/>
                </a:cubicBezTo>
                <a:cubicBezTo>
                  <a:pt x="979206" y="76685"/>
                  <a:pt x="991312" y="103747"/>
                  <a:pt x="999858" y="133657"/>
                </a:cubicBezTo>
                <a:cubicBezTo>
                  <a:pt x="1008404" y="163567"/>
                  <a:pt x="1026207" y="201312"/>
                  <a:pt x="1012676" y="236207"/>
                </a:cubicBezTo>
                <a:cubicBezTo>
                  <a:pt x="999145" y="271102"/>
                  <a:pt x="937901" y="309558"/>
                  <a:pt x="918673" y="343029"/>
                </a:cubicBezTo>
                <a:cubicBezTo>
                  <a:pt x="899445" y="376500"/>
                  <a:pt x="880217" y="401426"/>
                  <a:pt x="897308" y="437033"/>
                </a:cubicBezTo>
                <a:cubicBezTo>
                  <a:pt x="914399" y="472640"/>
                  <a:pt x="1021222" y="556674"/>
                  <a:pt x="1021222" y="556674"/>
                </a:cubicBezTo>
                <a:lnTo>
                  <a:pt x="1021222" y="556674"/>
                </a:lnTo>
              </a:path>
            </a:pathLst>
          </a:custGeom>
          <a:noFill/>
          <a:ln w="25400"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A7A58B1-DBB4-5783-EFBA-6C5CC821B8FA}"/>
                  </a:ext>
                </a:extLst>
              </p:cNvPr>
              <p:cNvSpPr txBox="1"/>
              <p:nvPr/>
            </p:nvSpPr>
            <p:spPr>
              <a:xfrm>
                <a:off x="3929645" y="6110344"/>
                <a:ext cx="33380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A7A58B1-DBB4-5783-EFBA-6C5CC821B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645" y="6110344"/>
                <a:ext cx="333809" cy="307777"/>
              </a:xfrm>
              <a:prstGeom prst="rect">
                <a:avLst/>
              </a:prstGeom>
              <a:blipFill>
                <a:blip r:embed="rId10"/>
                <a:stretch>
                  <a:fillRect l="-18519" r="-5556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2ECFA94-0AC9-8627-2AAF-AE41F821F2B9}"/>
                  </a:ext>
                </a:extLst>
              </p:cNvPr>
              <p:cNvSpPr txBox="1"/>
              <p:nvPr/>
            </p:nvSpPr>
            <p:spPr>
              <a:xfrm rot="19784502">
                <a:off x="3127458" y="5095786"/>
                <a:ext cx="237147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2ECFA94-0AC9-8627-2AAF-AE41F821F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84502">
                <a:off x="3127458" y="5095786"/>
                <a:ext cx="237147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8E133C2-C971-31B8-3DDB-CF3FCD6386B4}"/>
                  </a:ext>
                </a:extLst>
              </p:cNvPr>
              <p:cNvSpPr txBox="1"/>
              <p:nvPr/>
            </p:nvSpPr>
            <p:spPr>
              <a:xfrm rot="6179383">
                <a:off x="3894244" y="5792047"/>
                <a:ext cx="237147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8E133C2-C971-31B8-3DDB-CF3FCD6386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179383">
                <a:off x="3894244" y="5792047"/>
                <a:ext cx="237147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AEE26E5-9427-B893-BB17-613079AF1602}"/>
                  </a:ext>
                </a:extLst>
              </p:cNvPr>
              <p:cNvSpPr txBox="1"/>
              <p:nvPr/>
            </p:nvSpPr>
            <p:spPr>
              <a:xfrm>
                <a:off x="3161757" y="4842406"/>
                <a:ext cx="31662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AEE26E5-9427-B893-BB17-613079AF1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757" y="4842406"/>
                <a:ext cx="316625" cy="307777"/>
              </a:xfrm>
              <a:prstGeom prst="rect">
                <a:avLst/>
              </a:prstGeom>
              <a:blipFill>
                <a:blip r:embed="rId13"/>
                <a:stretch>
                  <a:fillRect l="-19231" r="-3846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CEA3DF-48C5-59CE-CF91-54C70FD09E7F}"/>
                  </a:ext>
                </a:extLst>
              </p:cNvPr>
              <p:cNvSpPr/>
              <p:nvPr/>
            </p:nvSpPr>
            <p:spPr>
              <a:xfrm>
                <a:off x="1352437" y="5822443"/>
                <a:ext cx="654074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CEA3DF-48C5-59CE-CF91-54C70FD09E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437" y="5822443"/>
                <a:ext cx="65407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8B60606-03B1-F475-A7D1-63244EE5C1A4}"/>
              </a:ext>
            </a:extLst>
          </p:cNvPr>
          <p:cNvSpPr txBox="1"/>
          <p:nvPr/>
        </p:nvSpPr>
        <p:spPr>
          <a:xfrm>
            <a:off x="352425" y="2345414"/>
            <a:ext cx="317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Along</a:t>
            </a:r>
            <a:r>
              <a:rPr lang="en-US" dirty="0"/>
              <a:t> an equipotential surface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B4D531-1342-15DF-1673-C8253AEEED78}"/>
              </a:ext>
            </a:extLst>
          </p:cNvPr>
          <p:cNvSpPr txBox="1"/>
          <p:nvPr/>
        </p:nvSpPr>
        <p:spPr>
          <a:xfrm>
            <a:off x="280007" y="4830267"/>
            <a:ext cx="2660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Path returns to the </a:t>
            </a:r>
            <a:r>
              <a:rPr lang="en-US" dirty="0">
                <a:solidFill>
                  <a:schemeClr val="accent1"/>
                </a:solidFill>
              </a:rPr>
              <a:t>initial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equipotential surface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A08903-8FBC-AD3A-877E-CCF6B4A6E40E}"/>
              </a:ext>
            </a:extLst>
          </p:cNvPr>
          <p:cNvSpPr txBox="1"/>
          <p:nvPr/>
        </p:nvSpPr>
        <p:spPr>
          <a:xfrm>
            <a:off x="6651131" y="4958544"/>
            <a:ext cx="1549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Path is </a:t>
            </a:r>
            <a:r>
              <a:rPr lang="en-US" dirty="0">
                <a:solidFill>
                  <a:srgbClr val="0070C0"/>
                </a:solidFill>
              </a:rPr>
              <a:t>closed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71F004A7-CCC8-B1DC-8342-AFA36542DBC4}"/>
              </a:ext>
            </a:extLst>
          </p:cNvPr>
          <p:cNvSpPr/>
          <p:nvPr/>
        </p:nvSpPr>
        <p:spPr>
          <a:xfrm>
            <a:off x="5372657" y="4752906"/>
            <a:ext cx="880736" cy="880736"/>
          </a:xfrm>
          <a:prstGeom prst="arc">
            <a:avLst>
              <a:gd name="adj1" fmla="val 2343340"/>
              <a:gd name="adj2" fmla="val 1818296"/>
            </a:avLst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5EA99E-B0F7-B3E8-7DC7-0E69E9B3CA46}"/>
                  </a:ext>
                </a:extLst>
              </p:cNvPr>
              <p:cNvSpPr txBox="1"/>
              <p:nvPr/>
            </p:nvSpPr>
            <p:spPr>
              <a:xfrm>
                <a:off x="6365359" y="5413641"/>
                <a:ext cx="255330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5EA99E-B0F7-B3E8-7DC7-0E69E9B3C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359" y="5413641"/>
                <a:ext cx="2553309" cy="369332"/>
              </a:xfrm>
              <a:prstGeom prst="rect">
                <a:avLst/>
              </a:prstGeom>
              <a:blipFill>
                <a:blip r:embed="rId1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66F8FA3-9967-18EC-E629-E97622D145FF}"/>
                  </a:ext>
                </a:extLst>
              </p:cNvPr>
              <p:cNvSpPr/>
              <p:nvPr/>
            </p:nvSpPr>
            <p:spPr>
              <a:xfrm>
                <a:off x="7234790" y="5810200"/>
                <a:ext cx="654074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66F8FA3-9967-18EC-E629-E97622D145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790" y="5810200"/>
                <a:ext cx="654074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F102097-462E-AD52-BAE9-B89DA1B3505D}"/>
              </a:ext>
            </a:extLst>
          </p:cNvPr>
          <p:cNvSpPr txBox="1"/>
          <p:nvPr/>
        </p:nvSpPr>
        <p:spPr>
          <a:xfrm>
            <a:off x="5831250" y="2345414"/>
            <a:ext cx="30891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Any path </a:t>
            </a:r>
            <a:r>
              <a:rPr lang="en-US" dirty="0"/>
              <a:t>between </a:t>
            </a:r>
            <a:r>
              <a:rPr lang="en-US" dirty="0">
                <a:solidFill>
                  <a:srgbClr val="0070C0"/>
                </a:solidFill>
              </a:rPr>
              <a:t>two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9A459A0-6DB7-8A8F-9A6A-7063D9FB71FB}"/>
                  </a:ext>
                </a:extLst>
              </p:cNvPr>
              <p:cNvSpPr txBox="1"/>
              <p:nvPr/>
            </p:nvSpPr>
            <p:spPr>
              <a:xfrm>
                <a:off x="2467500" y="1583691"/>
                <a:ext cx="4594086" cy="411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inital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final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𝑓𝑖𝑛𝑎𝑙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𝑖𝑛𝑖𝑡𝑖𝑎𝑙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9A459A0-6DB7-8A8F-9A6A-7063D9FB7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500" y="1583691"/>
                <a:ext cx="4594086" cy="411331"/>
              </a:xfrm>
              <a:prstGeom prst="rect">
                <a:avLst/>
              </a:prstGeom>
              <a:blipFill>
                <a:blip r:embed="rId17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7D4748-E187-60D1-324C-F1A8D86C3C42}"/>
                  </a:ext>
                </a:extLst>
              </p:cNvPr>
              <p:cNvSpPr txBox="1"/>
              <p:nvPr/>
            </p:nvSpPr>
            <p:spPr>
              <a:xfrm>
                <a:off x="660399" y="5453315"/>
                <a:ext cx="22344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7D4748-E187-60D1-324C-F1A8D86C3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99" y="5453315"/>
                <a:ext cx="2234425" cy="369332"/>
              </a:xfrm>
              <a:prstGeom prst="rect">
                <a:avLst/>
              </a:prstGeom>
              <a:blipFill>
                <a:blip r:embed="rId1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06A491-5057-FE07-DFE5-907EFF9DBFFE}"/>
                  </a:ext>
                </a:extLst>
              </p:cNvPr>
              <p:cNvSpPr txBox="1"/>
              <p:nvPr/>
            </p:nvSpPr>
            <p:spPr>
              <a:xfrm>
                <a:off x="5852876" y="5020188"/>
                <a:ext cx="3180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06A491-5057-FE07-DFE5-907EFF9DB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76" y="5020188"/>
                <a:ext cx="318036" cy="307777"/>
              </a:xfrm>
              <a:prstGeom prst="rect">
                <a:avLst/>
              </a:prstGeom>
              <a:blipFill>
                <a:blip r:embed="rId19"/>
                <a:stretch>
                  <a:fillRect l="-17308" r="-5769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AFE4498-66CE-8735-A98B-BCA1BFED1913}"/>
                  </a:ext>
                </a:extLst>
              </p:cNvPr>
              <p:cNvSpPr txBox="1"/>
              <p:nvPr/>
            </p:nvSpPr>
            <p:spPr>
              <a:xfrm rot="1034138">
                <a:off x="6063621" y="5200227"/>
                <a:ext cx="237147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AFE4498-66CE-8735-A98B-BCA1BFED1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34138">
                <a:off x="6063621" y="5200227"/>
                <a:ext cx="237147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D988C33-1CAD-A12F-236B-BEC39724B47F}"/>
                  </a:ext>
                </a:extLst>
              </p:cNvPr>
              <p:cNvSpPr txBox="1"/>
              <p:nvPr/>
            </p:nvSpPr>
            <p:spPr>
              <a:xfrm>
                <a:off x="6444614" y="2831314"/>
                <a:ext cx="238506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D988C33-1CAD-A12F-236B-BEC39724B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614" y="2831314"/>
                <a:ext cx="2385061" cy="369332"/>
              </a:xfrm>
              <a:prstGeom prst="rect">
                <a:avLst/>
              </a:prstGeom>
              <a:blipFill>
                <a:blip r:embed="rId21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3CFF746-E562-E631-89CD-FB2D00D0F088}"/>
              </a:ext>
            </a:extLst>
          </p:cNvPr>
          <p:cNvSpPr/>
          <p:nvPr/>
        </p:nvSpPr>
        <p:spPr>
          <a:xfrm rot="20876791">
            <a:off x="5231932" y="3210361"/>
            <a:ext cx="1021222" cy="556674"/>
          </a:xfrm>
          <a:custGeom>
            <a:avLst/>
            <a:gdLst>
              <a:gd name="connsiteX0" fmla="*/ 0 w 1021222"/>
              <a:gd name="connsiteY0" fmla="*/ 531037 h 556674"/>
              <a:gd name="connsiteX1" fmla="*/ 29910 w 1021222"/>
              <a:gd name="connsiteY1" fmla="*/ 402850 h 556674"/>
              <a:gd name="connsiteX2" fmla="*/ 102549 w 1021222"/>
              <a:gd name="connsiteY2" fmla="*/ 300300 h 556674"/>
              <a:gd name="connsiteX3" fmla="*/ 188007 w 1021222"/>
              <a:gd name="connsiteY3" fmla="*/ 261844 h 556674"/>
              <a:gd name="connsiteX4" fmla="*/ 324740 w 1021222"/>
              <a:gd name="connsiteY4" fmla="*/ 244753 h 556674"/>
              <a:gd name="connsiteX5" fmla="*/ 384561 w 1021222"/>
              <a:gd name="connsiteY5" fmla="*/ 287482 h 556674"/>
              <a:gd name="connsiteX6" fmla="*/ 474291 w 1021222"/>
              <a:gd name="connsiteY6" fmla="*/ 351575 h 556674"/>
              <a:gd name="connsiteX7" fmla="*/ 585387 w 1021222"/>
              <a:gd name="connsiteY7" fmla="*/ 313119 h 556674"/>
              <a:gd name="connsiteX8" fmla="*/ 653753 w 1021222"/>
              <a:gd name="connsiteY8" fmla="*/ 197751 h 556674"/>
              <a:gd name="connsiteX9" fmla="*/ 692209 w 1021222"/>
              <a:gd name="connsiteY9" fmla="*/ 39653 h 556674"/>
              <a:gd name="connsiteX10" fmla="*/ 764848 w 1021222"/>
              <a:gd name="connsiteY10" fmla="*/ 1197 h 556674"/>
              <a:gd name="connsiteX11" fmla="*/ 893035 w 1021222"/>
              <a:gd name="connsiteY11" fmla="*/ 14016 h 556674"/>
              <a:gd name="connsiteX12" fmla="*/ 961402 w 1021222"/>
              <a:gd name="connsiteY12" fmla="*/ 56745 h 556674"/>
              <a:gd name="connsiteX13" fmla="*/ 999858 w 1021222"/>
              <a:gd name="connsiteY13" fmla="*/ 133657 h 556674"/>
              <a:gd name="connsiteX14" fmla="*/ 1012676 w 1021222"/>
              <a:gd name="connsiteY14" fmla="*/ 236207 h 556674"/>
              <a:gd name="connsiteX15" fmla="*/ 918673 w 1021222"/>
              <a:gd name="connsiteY15" fmla="*/ 343029 h 556674"/>
              <a:gd name="connsiteX16" fmla="*/ 897308 w 1021222"/>
              <a:gd name="connsiteY16" fmla="*/ 437033 h 556674"/>
              <a:gd name="connsiteX17" fmla="*/ 1021222 w 1021222"/>
              <a:gd name="connsiteY17" fmla="*/ 556674 h 556674"/>
              <a:gd name="connsiteX18" fmla="*/ 1021222 w 1021222"/>
              <a:gd name="connsiteY18" fmla="*/ 556674 h 55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21222" h="556674">
                <a:moveTo>
                  <a:pt x="0" y="531037"/>
                </a:moveTo>
                <a:cubicBezTo>
                  <a:pt x="6409" y="486171"/>
                  <a:pt x="12819" y="441306"/>
                  <a:pt x="29910" y="402850"/>
                </a:cubicBezTo>
                <a:cubicBezTo>
                  <a:pt x="47002" y="364394"/>
                  <a:pt x="76200" y="323801"/>
                  <a:pt x="102549" y="300300"/>
                </a:cubicBezTo>
                <a:cubicBezTo>
                  <a:pt x="128898" y="276799"/>
                  <a:pt x="150975" y="271102"/>
                  <a:pt x="188007" y="261844"/>
                </a:cubicBezTo>
                <a:cubicBezTo>
                  <a:pt x="225039" y="252586"/>
                  <a:pt x="291981" y="240480"/>
                  <a:pt x="324740" y="244753"/>
                </a:cubicBezTo>
                <a:cubicBezTo>
                  <a:pt x="357499" y="249026"/>
                  <a:pt x="384561" y="287482"/>
                  <a:pt x="384561" y="287482"/>
                </a:cubicBezTo>
                <a:cubicBezTo>
                  <a:pt x="409486" y="305286"/>
                  <a:pt x="440820" y="347302"/>
                  <a:pt x="474291" y="351575"/>
                </a:cubicBezTo>
                <a:cubicBezTo>
                  <a:pt x="507762" y="355848"/>
                  <a:pt x="555477" y="338756"/>
                  <a:pt x="585387" y="313119"/>
                </a:cubicBezTo>
                <a:cubicBezTo>
                  <a:pt x="615297" y="287482"/>
                  <a:pt x="635949" y="243329"/>
                  <a:pt x="653753" y="197751"/>
                </a:cubicBezTo>
                <a:cubicBezTo>
                  <a:pt x="671557" y="152173"/>
                  <a:pt x="673693" y="72412"/>
                  <a:pt x="692209" y="39653"/>
                </a:cubicBezTo>
                <a:cubicBezTo>
                  <a:pt x="710725" y="6894"/>
                  <a:pt x="731377" y="5470"/>
                  <a:pt x="764848" y="1197"/>
                </a:cubicBezTo>
                <a:cubicBezTo>
                  <a:pt x="798319" y="-3076"/>
                  <a:pt x="860276" y="4758"/>
                  <a:pt x="893035" y="14016"/>
                </a:cubicBezTo>
                <a:cubicBezTo>
                  <a:pt x="925794" y="23274"/>
                  <a:pt x="943598" y="36805"/>
                  <a:pt x="961402" y="56745"/>
                </a:cubicBezTo>
                <a:cubicBezTo>
                  <a:pt x="979206" y="76685"/>
                  <a:pt x="991312" y="103747"/>
                  <a:pt x="999858" y="133657"/>
                </a:cubicBezTo>
                <a:cubicBezTo>
                  <a:pt x="1008404" y="163567"/>
                  <a:pt x="1026207" y="201312"/>
                  <a:pt x="1012676" y="236207"/>
                </a:cubicBezTo>
                <a:cubicBezTo>
                  <a:pt x="999145" y="271102"/>
                  <a:pt x="937901" y="309558"/>
                  <a:pt x="918673" y="343029"/>
                </a:cubicBezTo>
                <a:cubicBezTo>
                  <a:pt x="899445" y="376500"/>
                  <a:pt x="880217" y="401426"/>
                  <a:pt x="897308" y="437033"/>
                </a:cubicBezTo>
                <a:cubicBezTo>
                  <a:pt x="914399" y="472640"/>
                  <a:pt x="1021222" y="556674"/>
                  <a:pt x="1021222" y="556674"/>
                </a:cubicBezTo>
                <a:lnTo>
                  <a:pt x="1021222" y="556674"/>
                </a:lnTo>
              </a:path>
            </a:pathLst>
          </a:custGeom>
          <a:noFill/>
          <a:ln w="25400"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2D948AC-2CAF-AFED-12ED-569F2C6F5F27}"/>
                  </a:ext>
                </a:extLst>
              </p:cNvPr>
              <p:cNvSpPr txBox="1"/>
              <p:nvPr/>
            </p:nvSpPr>
            <p:spPr>
              <a:xfrm rot="20401528">
                <a:off x="5185065" y="3657082"/>
                <a:ext cx="237147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2D948AC-2CAF-AFED-12ED-569F2C6F5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01528">
                <a:off x="5185065" y="3657082"/>
                <a:ext cx="237147" cy="40011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AF7AFC-6957-D355-D0F9-64204C6DD107}"/>
                  </a:ext>
                </a:extLst>
              </p:cNvPr>
              <p:cNvSpPr txBox="1"/>
              <p:nvPr/>
            </p:nvSpPr>
            <p:spPr>
              <a:xfrm>
                <a:off x="6241201" y="3428476"/>
                <a:ext cx="237147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AF7AFC-6957-D355-D0F9-64204C6DD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201" y="3428476"/>
                <a:ext cx="237147" cy="4001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920A36F-D9B3-9052-9849-70C89D34FA7F}"/>
                  </a:ext>
                </a:extLst>
              </p:cNvPr>
              <p:cNvSpPr txBox="1"/>
              <p:nvPr/>
            </p:nvSpPr>
            <p:spPr>
              <a:xfrm>
                <a:off x="5416858" y="3761484"/>
                <a:ext cx="32464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920A36F-D9B3-9052-9849-70C89D34F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858" y="3761484"/>
                <a:ext cx="324640" cy="307777"/>
              </a:xfrm>
              <a:prstGeom prst="rect">
                <a:avLst/>
              </a:prstGeom>
              <a:blipFill>
                <a:blip r:embed="rId24"/>
                <a:stretch>
                  <a:fillRect l="-18868" r="-3774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E0C0891-899E-F6B4-6348-2DD027E0E99C}"/>
                  </a:ext>
                </a:extLst>
              </p:cNvPr>
              <p:cNvSpPr txBox="1"/>
              <p:nvPr/>
            </p:nvSpPr>
            <p:spPr>
              <a:xfrm>
                <a:off x="6435818" y="3435044"/>
                <a:ext cx="34067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E0C0891-899E-F6B4-6348-2DD027E0E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818" y="3435044"/>
                <a:ext cx="340671" cy="307777"/>
              </a:xfrm>
              <a:prstGeom prst="rect">
                <a:avLst/>
              </a:prstGeom>
              <a:blipFill>
                <a:blip r:embed="rId25"/>
                <a:stretch>
                  <a:fillRect l="-17857" r="-3571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228383"/>
              </p:ext>
            </p:extLst>
          </p:nvPr>
        </p:nvGraphicFramePr>
        <p:xfrm>
          <a:off x="7469552" y="3199555"/>
          <a:ext cx="1265631" cy="667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914400" imgH="482400" progId="Equation.DSMT4">
                  <p:embed/>
                </p:oleObj>
              </mc:Choice>
              <mc:Fallback>
                <p:oleObj name="Equation" r:id="rId26" imgW="91440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7469552" y="3199555"/>
                        <a:ext cx="1265631" cy="6679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374463-D300-0AF5-1D8B-90CA671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20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Demo"/>
          <p:cNvSpPr txBox="1">
            <a:spLocks noGrp="1"/>
          </p:cNvSpPr>
          <p:nvPr>
            <p:ph type="title" idx="4294967295"/>
          </p:nvPr>
        </p:nvSpPr>
        <p:spPr>
          <a:xfrm>
            <a:off x="114300" y="98425"/>
            <a:ext cx="8915400" cy="5746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Demo</a:t>
            </a:r>
          </a:p>
        </p:txBody>
      </p:sp>
      <p:pic>
        <p:nvPicPr>
          <p:cNvPr id="36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162" y="496621"/>
            <a:ext cx="2827338" cy="2817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1731" y="577850"/>
            <a:ext cx="406401" cy="2908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162" y="3227121"/>
            <a:ext cx="2827338" cy="2817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586831" y="3181877"/>
            <a:ext cx="406401" cy="290830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1190578" y="1606858"/>
          <a:ext cx="2501153" cy="336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20480" imgH="177480" progId="Equation.DSMT4">
                  <p:embed/>
                </p:oleObj>
              </mc:Choice>
              <mc:Fallback>
                <p:oleObj name="Equation" r:id="rId4" imgW="13204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0578" y="1606858"/>
                        <a:ext cx="2501153" cy="336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185861" y="4993130"/>
          <a:ext cx="2908301" cy="299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26920" imgH="177480" progId="Equation.DSMT4">
                  <p:embed/>
                </p:oleObj>
              </mc:Choice>
              <mc:Fallback>
                <p:oleObj name="Equation" r:id="rId6" imgW="17269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85861" y="4993130"/>
                        <a:ext cx="2908301" cy="299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F4EC86-C226-8CB5-5B97-9FFC81EFEE0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951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The </a:t>
            </a:r>
            <a:r>
              <a:rPr lang="en-US" dirty="0">
                <a:solidFill>
                  <a:schemeClr val="accent1"/>
                </a:solidFill>
              </a:rPr>
              <a:t>electric field points</a:t>
            </a:r>
            <a:r>
              <a:rPr lang="en-US" dirty="0"/>
              <a:t> in the direction in which the </a:t>
            </a:r>
            <a:r>
              <a:rPr lang="en-US" dirty="0">
                <a:solidFill>
                  <a:schemeClr val="accent1"/>
                </a:solidFill>
              </a:rPr>
              <a:t>electric 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 potential decreases most rapidly</a:t>
            </a:r>
            <a:r>
              <a:rPr lang="en-US" dirty="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725BAC-48CB-9EFB-7CC2-87FAA2B6D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74203" y="3781859"/>
            <a:ext cx="661022" cy="22722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1842B77-D9DE-211D-E37B-9BD1729693D9}"/>
              </a:ext>
            </a:extLst>
          </p:cNvPr>
          <p:cNvCxnSpPr>
            <a:cxnSpLocks/>
            <a:stCxn id="149" idx="0"/>
          </p:cNvCxnSpPr>
          <p:nvPr/>
        </p:nvCxnSpPr>
        <p:spPr>
          <a:xfrm flipH="1" flipV="1">
            <a:off x="1934865" y="5562885"/>
            <a:ext cx="693189" cy="34127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4853F0E-51BD-B492-F8D2-C6A223E7B708}"/>
                  </a:ext>
                </a:extLst>
              </p:cNvPr>
              <p:cNvSpPr txBox="1"/>
              <p:nvPr/>
            </p:nvSpPr>
            <p:spPr>
              <a:xfrm>
                <a:off x="1534035" y="1605796"/>
                <a:ext cx="209420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4853F0E-51BD-B492-F8D2-C6A223E7B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035" y="1605796"/>
                <a:ext cx="209420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TextBox 97">
            <a:extLst>
              <a:ext uri="{FF2B5EF4-FFF2-40B4-BE49-F238E27FC236}">
                <a16:creationId xmlns:a16="http://schemas.microsoft.com/office/drawing/2014/main" id="{032F3ED4-072E-91E3-B51A-8A43DD8FBA9C}"/>
              </a:ext>
            </a:extLst>
          </p:cNvPr>
          <p:cNvSpPr txBox="1"/>
          <p:nvPr/>
        </p:nvSpPr>
        <p:spPr>
          <a:xfrm>
            <a:off x="3299011" y="2079371"/>
            <a:ext cx="1499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Low</a:t>
            </a:r>
            <a:r>
              <a:rPr lang="en-US" dirty="0"/>
              <a:t> potential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6A0847F-874E-54AC-1D15-3286EC8A8DC0}"/>
              </a:ext>
            </a:extLst>
          </p:cNvPr>
          <p:cNvSpPr txBox="1"/>
          <p:nvPr/>
        </p:nvSpPr>
        <p:spPr>
          <a:xfrm>
            <a:off x="272693" y="2058032"/>
            <a:ext cx="1499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High</a:t>
            </a:r>
            <a:r>
              <a:rPr lang="en-US" dirty="0"/>
              <a:t> potential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10359D3-0C1C-125A-989B-BEC8B2856E73}"/>
              </a:ext>
            </a:extLst>
          </p:cNvPr>
          <p:cNvGrpSpPr/>
          <p:nvPr/>
        </p:nvGrpSpPr>
        <p:grpSpPr>
          <a:xfrm>
            <a:off x="1139726" y="2398527"/>
            <a:ext cx="2601209" cy="3237802"/>
            <a:chOff x="1311176" y="2436627"/>
            <a:chExt cx="2601209" cy="3237802"/>
          </a:xfrm>
        </p:grpSpPr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C79080CA-A9F5-3315-5AF5-E8CB48494E4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01075" y="2436627"/>
              <a:ext cx="3650" cy="3227635"/>
            </a:xfrm>
            <a:prstGeom prst="line">
              <a:avLst/>
            </a:prstGeom>
            <a:ln w="28575">
              <a:solidFill>
                <a:srgbClr val="CC00C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ADDE52E-3FE9-1F33-3ADB-FCC4E7AE2C20}"/>
                </a:ext>
              </a:extLst>
            </p:cNvPr>
            <p:cNvGrpSpPr/>
            <p:nvPr/>
          </p:nvGrpSpPr>
          <p:grpSpPr>
            <a:xfrm rot="10800000">
              <a:off x="1335475" y="3019833"/>
              <a:ext cx="2558681" cy="46"/>
              <a:chOff x="4326068" y="2106199"/>
              <a:chExt cx="1561816" cy="41"/>
            </a:xfrm>
          </p:grpSpPr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51CCBFF9-9A8B-D866-3FBB-558A17F2EA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63D8A771-7ED8-2739-6283-971867168C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2DE3821-32CA-0CF2-688D-E22A1282C88A}"/>
                </a:ext>
              </a:extLst>
            </p:cNvPr>
            <p:cNvGrpSpPr/>
            <p:nvPr/>
          </p:nvGrpSpPr>
          <p:grpSpPr>
            <a:xfrm rot="10800000">
              <a:off x="1346560" y="4704551"/>
              <a:ext cx="2558681" cy="46"/>
              <a:chOff x="4326068" y="2106199"/>
              <a:chExt cx="1561816" cy="41"/>
            </a:xfrm>
          </p:grpSpPr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C46A9C8E-544F-E43A-104C-8A47901F23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82ABFD91-B009-5174-7D61-F44B2FC15D0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B893E49-0906-0ACB-DE52-A3E34138C484}"/>
                </a:ext>
              </a:extLst>
            </p:cNvPr>
            <p:cNvGrpSpPr/>
            <p:nvPr/>
          </p:nvGrpSpPr>
          <p:grpSpPr>
            <a:xfrm rot="10800000">
              <a:off x="1325129" y="2708352"/>
              <a:ext cx="2558681" cy="46"/>
              <a:chOff x="4326068" y="2106199"/>
              <a:chExt cx="1561816" cy="41"/>
            </a:xfrm>
          </p:grpSpPr>
          <p:cxnSp>
            <p:nvCxnSpPr>
              <p:cNvPr id="87" name="Straight Arrow Connector 86">
                <a:extLst>
                  <a:ext uri="{FF2B5EF4-FFF2-40B4-BE49-F238E27FC236}">
                    <a16:creationId xmlns:a16="http://schemas.microsoft.com/office/drawing/2014/main" id="{BC8DF5A5-9CBE-17C8-4649-53F3A88F90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6A72E33B-7EBE-46DA-AE9D-CDB821A583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20B16907-CD1A-0BBD-2BB6-F14999F5065F}"/>
                </a:ext>
              </a:extLst>
            </p:cNvPr>
            <p:cNvGrpSpPr/>
            <p:nvPr/>
          </p:nvGrpSpPr>
          <p:grpSpPr>
            <a:xfrm rot="10800000">
              <a:off x="1311176" y="3324790"/>
              <a:ext cx="2558681" cy="46"/>
              <a:chOff x="4326068" y="2106199"/>
              <a:chExt cx="1561816" cy="41"/>
            </a:xfrm>
          </p:grpSpPr>
          <p:cxnSp>
            <p:nvCxnSpPr>
              <p:cNvPr id="104" name="Straight Arrow Connector 103">
                <a:extLst>
                  <a:ext uri="{FF2B5EF4-FFF2-40B4-BE49-F238E27FC236}">
                    <a16:creationId xmlns:a16="http://schemas.microsoft.com/office/drawing/2014/main" id="{39BD1E9F-3FEE-0386-7FB0-6898FE6AE4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4D1B81AC-5206-8F41-E9AF-A3609681E4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007E10B8-2E16-2043-91A1-31A4C76DA6B4}"/>
                </a:ext>
              </a:extLst>
            </p:cNvPr>
            <p:cNvGrpSpPr/>
            <p:nvPr/>
          </p:nvGrpSpPr>
          <p:grpSpPr>
            <a:xfrm rot="10800000">
              <a:off x="1353704" y="5027419"/>
              <a:ext cx="2558681" cy="46"/>
              <a:chOff x="4326068" y="2106199"/>
              <a:chExt cx="1561816" cy="41"/>
            </a:xfrm>
          </p:grpSpPr>
          <p:cxnSp>
            <p:nvCxnSpPr>
              <p:cNvPr id="110" name="Straight Arrow Connector 109">
                <a:extLst>
                  <a:ext uri="{FF2B5EF4-FFF2-40B4-BE49-F238E27FC236}">
                    <a16:creationId xmlns:a16="http://schemas.microsoft.com/office/drawing/2014/main" id="{18947E55-265C-928F-9590-91F0ED6F22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3AF517CD-350D-6E8D-9F5A-64BAECCB78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A9EF95A8-EE45-F4C6-C0D6-E580CD7B7E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44373" y="2446794"/>
              <a:ext cx="3650" cy="3227635"/>
            </a:xfrm>
            <a:prstGeom prst="line">
              <a:avLst/>
            </a:prstGeom>
            <a:ln w="28575">
              <a:solidFill>
                <a:srgbClr val="CC00C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09239B6C-0347-3488-8D65-5882ADD83710}"/>
                </a:ext>
              </a:extLst>
            </p:cNvPr>
            <p:cNvGrpSpPr/>
            <p:nvPr/>
          </p:nvGrpSpPr>
          <p:grpSpPr>
            <a:xfrm rot="10800000">
              <a:off x="1339416" y="5342804"/>
              <a:ext cx="2558681" cy="46"/>
              <a:chOff x="4326068" y="2106199"/>
              <a:chExt cx="1561816" cy="41"/>
            </a:xfrm>
          </p:grpSpPr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29065E4D-1FE4-3CB8-0F2E-766DF3028C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EFFED140-7A50-BCA0-F884-CED51C10B9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212A696F-9DDE-C05E-DB7B-DC167532BBB6}"/>
              </a:ext>
            </a:extLst>
          </p:cNvPr>
          <p:cNvGrpSpPr/>
          <p:nvPr/>
        </p:nvGrpSpPr>
        <p:grpSpPr>
          <a:xfrm>
            <a:off x="771184" y="2522862"/>
            <a:ext cx="437865" cy="2937788"/>
            <a:chOff x="942634" y="2560962"/>
            <a:chExt cx="437865" cy="2937788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9D7A0AB-7BE4-6CD0-A36E-EB60EDBACADF}"/>
                </a:ext>
              </a:extLst>
            </p:cNvPr>
            <p:cNvSpPr/>
            <p:nvPr/>
          </p:nvSpPr>
          <p:spPr>
            <a:xfrm rot="5400000">
              <a:off x="-304816" y="3875707"/>
              <a:ext cx="2937788" cy="3082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77D42B2B-EFD7-673C-6A75-4BA550A24BE1}"/>
                    </a:ext>
                  </a:extLst>
                </p:cNvPr>
                <p:cNvSpPr txBox="1"/>
                <p:nvPr/>
              </p:nvSpPr>
              <p:spPr>
                <a:xfrm>
                  <a:off x="945271" y="2666440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77D42B2B-EFD7-673C-6A75-4BA550A24B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5271" y="2666440"/>
                  <a:ext cx="435228" cy="333772"/>
                </a:xfrm>
                <a:prstGeom prst="rect">
                  <a:avLst/>
                </a:prstGeom>
                <a:blipFill>
                  <a:blip r:embed="rId5"/>
                  <a:stretch>
                    <a:fillRect b="-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9FD95BA1-3893-655A-1B60-82775C849929}"/>
                    </a:ext>
                  </a:extLst>
                </p:cNvPr>
                <p:cNvSpPr txBox="1"/>
                <p:nvPr/>
              </p:nvSpPr>
              <p:spPr>
                <a:xfrm>
                  <a:off x="943510" y="3034829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9FD95BA1-3893-655A-1B60-82775C8499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510" y="3034829"/>
                  <a:ext cx="435228" cy="333772"/>
                </a:xfrm>
                <a:prstGeom prst="rect">
                  <a:avLst/>
                </a:prstGeom>
                <a:blipFill>
                  <a:blip r:embed="rId6"/>
                  <a:stretch>
                    <a:fillRect b="-92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D9DC4A5F-D9A0-B531-0352-78759F4D43C7}"/>
                    </a:ext>
                  </a:extLst>
                </p:cNvPr>
                <p:cNvSpPr txBox="1"/>
                <p:nvPr/>
              </p:nvSpPr>
              <p:spPr>
                <a:xfrm>
                  <a:off x="944395" y="3380476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D9DC4A5F-D9A0-B531-0352-78759F4D43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4395" y="3380476"/>
                  <a:ext cx="435228" cy="333772"/>
                </a:xfrm>
                <a:prstGeom prst="rect">
                  <a:avLst/>
                </a:prstGeom>
                <a:blipFill>
                  <a:blip r:embed="rId7"/>
                  <a:stretch>
                    <a:fillRect b="-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EBE72D58-CBEA-E616-BAA2-6E3FA0EDC30A}"/>
                    </a:ext>
                  </a:extLst>
                </p:cNvPr>
                <p:cNvSpPr txBox="1"/>
                <p:nvPr/>
              </p:nvSpPr>
              <p:spPr>
                <a:xfrm>
                  <a:off x="942634" y="3710765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EBE72D58-CBEA-E616-BAA2-6E3FA0EDC3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634" y="3710765"/>
                  <a:ext cx="435228" cy="333772"/>
                </a:xfrm>
                <a:prstGeom prst="rect">
                  <a:avLst/>
                </a:prstGeom>
                <a:blipFill>
                  <a:blip r:embed="rId8"/>
                  <a:stretch>
                    <a:fillRect b="-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21D4D698-9A8E-2A0C-F228-552002AD73D5}"/>
                    </a:ext>
                  </a:extLst>
                </p:cNvPr>
                <p:cNvSpPr txBox="1"/>
                <p:nvPr/>
              </p:nvSpPr>
              <p:spPr>
                <a:xfrm>
                  <a:off x="945271" y="4049335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21D4D698-9A8E-2A0C-F228-552002AD73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5271" y="4049335"/>
                  <a:ext cx="435228" cy="333772"/>
                </a:xfrm>
                <a:prstGeom prst="rect">
                  <a:avLst/>
                </a:prstGeom>
                <a:blipFill>
                  <a:blip r:embed="rId9"/>
                  <a:stretch>
                    <a:fillRect b="-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DE935C9D-5558-D386-FD64-D900BD5714C6}"/>
                    </a:ext>
                  </a:extLst>
                </p:cNvPr>
                <p:cNvSpPr txBox="1"/>
                <p:nvPr/>
              </p:nvSpPr>
              <p:spPr>
                <a:xfrm>
                  <a:off x="943510" y="4370099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DE935C9D-5558-D386-FD64-D900BD5714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510" y="4370099"/>
                  <a:ext cx="435228" cy="333772"/>
                </a:xfrm>
                <a:prstGeom prst="rect">
                  <a:avLst/>
                </a:prstGeom>
                <a:blipFill>
                  <a:blip r:embed="rId6"/>
                  <a:stretch>
                    <a:fillRect b="-92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3C88C20C-7CFF-9D6C-0912-13E6C03229E4}"/>
                    </a:ext>
                  </a:extLst>
                </p:cNvPr>
                <p:cNvSpPr txBox="1"/>
                <p:nvPr/>
              </p:nvSpPr>
              <p:spPr>
                <a:xfrm>
                  <a:off x="944395" y="4706221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3C88C20C-7CFF-9D6C-0912-13E6C03229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4395" y="4706221"/>
                  <a:ext cx="435228" cy="333772"/>
                </a:xfrm>
                <a:prstGeom prst="rect">
                  <a:avLst/>
                </a:prstGeom>
                <a:blipFill>
                  <a:blip r:embed="rId10"/>
                  <a:stretch>
                    <a:fillRect b="-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2C07778A-F727-49DF-38B6-2EECB4E18376}"/>
                    </a:ext>
                  </a:extLst>
                </p:cNvPr>
                <p:cNvSpPr txBox="1"/>
                <p:nvPr/>
              </p:nvSpPr>
              <p:spPr>
                <a:xfrm>
                  <a:off x="942634" y="5036510"/>
                  <a:ext cx="435228" cy="3337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2C07778A-F727-49DF-38B6-2EECB4E183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634" y="5036510"/>
                  <a:ext cx="435228" cy="333772"/>
                </a:xfrm>
                <a:prstGeom prst="rect">
                  <a:avLst/>
                </a:prstGeom>
                <a:blipFill>
                  <a:blip r:embed="rId11"/>
                  <a:stretch>
                    <a:fillRect b="-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DDB810D8-EA8B-EA2B-B0CB-7FED72003782}"/>
              </a:ext>
            </a:extLst>
          </p:cNvPr>
          <p:cNvCxnSpPr>
            <a:cxnSpLocks/>
            <a:stCxn id="149" idx="0"/>
          </p:cNvCxnSpPr>
          <p:nvPr/>
        </p:nvCxnSpPr>
        <p:spPr>
          <a:xfrm flipV="1">
            <a:off x="2628054" y="5584019"/>
            <a:ext cx="659517" cy="3201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C2F8E773-688B-445B-32BB-B5522474712B}"/>
              </a:ext>
            </a:extLst>
          </p:cNvPr>
          <p:cNvGrpSpPr/>
          <p:nvPr/>
        </p:nvGrpSpPr>
        <p:grpSpPr>
          <a:xfrm>
            <a:off x="3740935" y="2531669"/>
            <a:ext cx="317708" cy="2921730"/>
            <a:chOff x="3912385" y="2569769"/>
            <a:chExt cx="317708" cy="2921730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D6B99422-8508-E47F-BDEE-C6F03473F64F}"/>
                </a:ext>
              </a:extLst>
            </p:cNvPr>
            <p:cNvSpPr/>
            <p:nvPr/>
          </p:nvSpPr>
          <p:spPr>
            <a:xfrm rot="5400000">
              <a:off x="2605669" y="3876485"/>
              <a:ext cx="2921730" cy="3082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7A14EE6B-081E-B758-0AAB-C7D849FC846F}"/>
                    </a:ext>
                  </a:extLst>
                </p:cNvPr>
                <p:cNvSpPr txBox="1"/>
                <p:nvPr/>
              </p:nvSpPr>
              <p:spPr>
                <a:xfrm>
                  <a:off x="3936684" y="2681279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7A14EE6B-081E-B758-0AAB-C7D849FC8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6684" y="2681279"/>
                  <a:ext cx="274114" cy="338554"/>
                </a:xfrm>
                <a:prstGeom prst="rect">
                  <a:avLst/>
                </a:prstGeom>
                <a:blipFill>
                  <a:blip r:embed="rId12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40F4DE63-2524-0A30-FBF3-6E58CAE2BAE5}"/>
                    </a:ext>
                  </a:extLst>
                </p:cNvPr>
                <p:cNvSpPr txBox="1"/>
                <p:nvPr/>
              </p:nvSpPr>
              <p:spPr>
                <a:xfrm>
                  <a:off x="3946301" y="2986236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40F4DE63-2524-0A30-FBF3-6E58CAE2BA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6301" y="2986236"/>
                  <a:ext cx="274114" cy="338554"/>
                </a:xfrm>
                <a:prstGeom prst="rect">
                  <a:avLst/>
                </a:prstGeom>
                <a:blipFill>
                  <a:blip r:embed="rId13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0B2AA0EF-4E43-4FC5-E5FD-144466639D22}"/>
                    </a:ext>
                  </a:extLst>
                </p:cNvPr>
                <p:cNvSpPr txBox="1"/>
                <p:nvPr/>
              </p:nvSpPr>
              <p:spPr>
                <a:xfrm>
                  <a:off x="3946261" y="3273587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0B2AA0EF-4E43-4FC5-E5FD-144466639D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6261" y="3273587"/>
                  <a:ext cx="274114" cy="338554"/>
                </a:xfrm>
                <a:prstGeom prst="rect">
                  <a:avLst/>
                </a:prstGeom>
                <a:blipFill>
                  <a:blip r:embed="rId14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B0005E48-B857-4708-7F38-BE5F7BD7B189}"/>
                    </a:ext>
                  </a:extLst>
                </p:cNvPr>
                <p:cNvSpPr txBox="1"/>
                <p:nvPr/>
              </p:nvSpPr>
              <p:spPr>
                <a:xfrm>
                  <a:off x="3955878" y="3645219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B0005E48-B857-4708-7F38-BE5F7BD7B1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5878" y="3645219"/>
                  <a:ext cx="274114" cy="338554"/>
                </a:xfrm>
                <a:prstGeom prst="rect">
                  <a:avLst/>
                </a:prstGeom>
                <a:blipFill>
                  <a:blip r:embed="rId15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28A137EC-DF27-4365-5A86-19A82A0A78D4}"/>
                    </a:ext>
                  </a:extLst>
                </p:cNvPr>
                <p:cNvSpPr txBox="1"/>
                <p:nvPr/>
              </p:nvSpPr>
              <p:spPr>
                <a:xfrm>
                  <a:off x="3936785" y="3980813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28A137EC-DF27-4365-5A86-19A82A0A78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6785" y="3980813"/>
                  <a:ext cx="274114" cy="338554"/>
                </a:xfrm>
                <a:prstGeom prst="rect">
                  <a:avLst/>
                </a:prstGeom>
                <a:blipFill>
                  <a:blip r:embed="rId16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87E02C06-60D7-E546-119B-F4FBF561FC8D}"/>
                    </a:ext>
                  </a:extLst>
                </p:cNvPr>
                <p:cNvSpPr txBox="1"/>
                <p:nvPr/>
              </p:nvSpPr>
              <p:spPr>
                <a:xfrm>
                  <a:off x="3946402" y="4314345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87E02C06-60D7-E546-119B-F4FBF561FC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6402" y="4314345"/>
                  <a:ext cx="274114" cy="338554"/>
                </a:xfrm>
                <a:prstGeom prst="rect">
                  <a:avLst/>
                </a:prstGeom>
                <a:blipFill>
                  <a:blip r:embed="rId17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5F5E18E4-5139-4882-A646-120E2CFBAC19}"/>
                    </a:ext>
                  </a:extLst>
                </p:cNvPr>
                <p:cNvSpPr txBox="1"/>
                <p:nvPr/>
              </p:nvSpPr>
              <p:spPr>
                <a:xfrm>
                  <a:off x="3946362" y="4649321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5F5E18E4-5139-4882-A646-120E2CFBAC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6362" y="4649321"/>
                  <a:ext cx="274114" cy="338554"/>
                </a:xfrm>
                <a:prstGeom prst="rect">
                  <a:avLst/>
                </a:prstGeom>
                <a:blipFill>
                  <a:blip r:embed="rId17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7E9861F9-F4C6-CAB4-3507-C3C46DE682E2}"/>
                    </a:ext>
                  </a:extLst>
                </p:cNvPr>
                <p:cNvSpPr txBox="1"/>
                <p:nvPr/>
              </p:nvSpPr>
              <p:spPr>
                <a:xfrm>
                  <a:off x="3955979" y="5030478"/>
                  <a:ext cx="2741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7E9861F9-F4C6-CAB4-3507-C3C46DE682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5979" y="5030478"/>
                  <a:ext cx="274114" cy="338554"/>
                </a:xfrm>
                <a:prstGeom prst="rect">
                  <a:avLst/>
                </a:prstGeom>
                <a:blipFill>
                  <a:blip r:embed="rId18"/>
                  <a:stretch>
                    <a:fillRect l="-6667" r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236C62D7-D59E-56C9-6EB4-2AD00E515360}"/>
              </a:ext>
            </a:extLst>
          </p:cNvPr>
          <p:cNvSpPr txBox="1"/>
          <p:nvPr/>
        </p:nvSpPr>
        <p:spPr>
          <a:xfrm>
            <a:off x="1445903" y="5904156"/>
            <a:ext cx="23643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Equipotential surfaces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6B915CB-C75E-8B25-6287-610B9821A582}"/>
              </a:ext>
            </a:extLst>
          </p:cNvPr>
          <p:cNvSpPr/>
          <p:nvPr/>
        </p:nvSpPr>
        <p:spPr>
          <a:xfrm>
            <a:off x="1714177" y="4171599"/>
            <a:ext cx="141371" cy="141371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B7BB1A-2B8E-3F0C-B674-30ABC6CD079D}"/>
                  </a:ext>
                </a:extLst>
              </p:cNvPr>
              <p:cNvSpPr txBox="1"/>
              <p:nvPr/>
            </p:nvSpPr>
            <p:spPr>
              <a:xfrm>
                <a:off x="2326605" y="4224932"/>
                <a:ext cx="1849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B7BB1A-2B8E-3F0C-B674-30ABC6CD0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605" y="4224932"/>
                <a:ext cx="184922" cy="276999"/>
              </a:xfrm>
              <a:prstGeom prst="rect">
                <a:avLst/>
              </a:prstGeom>
              <a:blipFill>
                <a:blip r:embed="rId19"/>
                <a:stretch>
                  <a:fillRect l="-33333" r="-26667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5007C7E-17C2-49C6-9148-431848A7BD80}"/>
              </a:ext>
            </a:extLst>
          </p:cNvPr>
          <p:cNvCxnSpPr>
            <a:cxnSpLocks/>
            <a:endCxn id="167" idx="2"/>
          </p:cNvCxnSpPr>
          <p:nvPr/>
        </p:nvCxnSpPr>
        <p:spPr>
          <a:xfrm flipV="1">
            <a:off x="1933647" y="4231485"/>
            <a:ext cx="1359110" cy="10163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49574F7-56DC-23FF-4598-7D3B034FB734}"/>
                  </a:ext>
                </a:extLst>
              </p:cNvPr>
              <p:cNvSpPr/>
              <p:nvPr/>
            </p:nvSpPr>
            <p:spPr>
              <a:xfrm>
                <a:off x="2462160" y="4149737"/>
                <a:ext cx="193847" cy="19384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49574F7-56DC-23FF-4598-7D3B034FB7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160" y="4149737"/>
                <a:ext cx="193847" cy="193847"/>
              </a:xfrm>
              <a:prstGeom prst="ellipse">
                <a:avLst/>
              </a:prstGeom>
              <a:blipFill>
                <a:blip r:embed="rId20"/>
                <a:stretch>
                  <a:fillRect l="-38235" t="-8824" r="-35294" b="-3529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30B1223-0836-4EAE-B1B1-0CB0A4300CAD}"/>
                  </a:ext>
                </a:extLst>
              </p:cNvPr>
              <p:cNvSpPr txBox="1"/>
              <p:nvPr/>
            </p:nvSpPr>
            <p:spPr>
              <a:xfrm>
                <a:off x="2925224" y="4324469"/>
                <a:ext cx="32188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30B1223-0836-4EAE-B1B1-0CB0A4300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224" y="4324469"/>
                <a:ext cx="321887" cy="276999"/>
              </a:xfrm>
              <a:prstGeom prst="rect">
                <a:avLst/>
              </a:prstGeom>
              <a:blipFill>
                <a:blip r:embed="rId21"/>
                <a:stretch>
                  <a:fillRect l="-16981" r="-9434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B02909C8-B813-F2A8-3FE2-DF87B22EEF72}"/>
                  </a:ext>
                </a:extLst>
              </p:cNvPr>
              <p:cNvSpPr txBox="1"/>
              <p:nvPr/>
            </p:nvSpPr>
            <p:spPr>
              <a:xfrm>
                <a:off x="1810284" y="2302229"/>
                <a:ext cx="30707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B02909C8-B813-F2A8-3FE2-DF87B22EE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284" y="2302229"/>
                <a:ext cx="307072" cy="307777"/>
              </a:xfrm>
              <a:prstGeom prst="rect">
                <a:avLst/>
              </a:prstGeom>
              <a:blipFill>
                <a:blip r:embed="rId22"/>
                <a:stretch>
                  <a:fillRect l="-20000" r="-8000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FDF9BA3-82A5-AAE6-05FF-79AD46625F09}"/>
                  </a:ext>
                </a:extLst>
              </p:cNvPr>
              <p:cNvSpPr txBox="1"/>
              <p:nvPr/>
            </p:nvSpPr>
            <p:spPr>
              <a:xfrm>
                <a:off x="3097741" y="2284278"/>
                <a:ext cx="3262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FDF9BA3-82A5-AAE6-05FF-79AD46625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741" y="2284278"/>
                <a:ext cx="326243" cy="307777"/>
              </a:xfrm>
              <a:prstGeom prst="rect">
                <a:avLst/>
              </a:prstGeom>
              <a:blipFill>
                <a:blip r:embed="rId23"/>
                <a:stretch>
                  <a:fillRect l="-16667" r="-5556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47324B41-9480-0B54-5E6B-5C34B9FBCC62}"/>
                  </a:ext>
                </a:extLst>
              </p:cNvPr>
              <p:cNvSpPr txBox="1"/>
              <p:nvPr/>
            </p:nvSpPr>
            <p:spPr>
              <a:xfrm>
                <a:off x="5773925" y="3880849"/>
                <a:ext cx="18564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47324B41-9480-0B54-5E6B-5C34B9FBC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925" y="3880849"/>
                <a:ext cx="1856462" cy="369332"/>
              </a:xfrm>
              <a:prstGeom prst="rect">
                <a:avLst/>
              </a:prstGeom>
              <a:blipFill>
                <a:blip r:embed="rId2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E71E64B-F2F8-FDC5-B273-5AB7A692706F}"/>
                  </a:ext>
                </a:extLst>
              </p:cNvPr>
              <p:cNvSpPr txBox="1"/>
              <p:nvPr/>
            </p:nvSpPr>
            <p:spPr>
              <a:xfrm>
                <a:off x="5870286" y="4350778"/>
                <a:ext cx="1663738" cy="381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E71E64B-F2F8-FDC5-B273-5AB7A6927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286" y="4350778"/>
                <a:ext cx="1663738" cy="381515"/>
              </a:xfrm>
              <a:prstGeom prst="rect">
                <a:avLst/>
              </a:prstGeom>
              <a:blipFill>
                <a:blip r:embed="rId2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7C9B05AF-B8F8-2F69-4648-1F118195EBDF}"/>
                  </a:ext>
                </a:extLst>
              </p:cNvPr>
              <p:cNvSpPr txBox="1"/>
              <p:nvPr/>
            </p:nvSpPr>
            <p:spPr>
              <a:xfrm>
                <a:off x="5543702" y="4820741"/>
                <a:ext cx="204618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7C9B05AF-B8F8-2F69-4648-1F118195E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702" y="4820741"/>
                <a:ext cx="2046182" cy="369332"/>
              </a:xfrm>
              <a:prstGeom prst="rect">
                <a:avLst/>
              </a:prstGeom>
              <a:blipFill>
                <a:blip r:embed="rId2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7" name="Oval 166">
            <a:extLst>
              <a:ext uri="{FF2B5EF4-FFF2-40B4-BE49-F238E27FC236}">
                <a16:creationId xmlns:a16="http://schemas.microsoft.com/office/drawing/2014/main" id="{456806C6-4F00-3762-E441-A8DA90256333}"/>
              </a:ext>
            </a:extLst>
          </p:cNvPr>
          <p:cNvSpPr/>
          <p:nvPr/>
        </p:nvSpPr>
        <p:spPr>
          <a:xfrm>
            <a:off x="3360713" y="4160799"/>
            <a:ext cx="141371" cy="141371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C61C9FCD-E3B1-6294-43FE-B4E6B376D283}"/>
              </a:ext>
            </a:extLst>
          </p:cNvPr>
          <p:cNvCxnSpPr>
            <a:cxnSpLocks/>
          </p:cNvCxnSpPr>
          <p:nvPr/>
        </p:nvCxnSpPr>
        <p:spPr>
          <a:xfrm flipH="1">
            <a:off x="2053746" y="3953172"/>
            <a:ext cx="46424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47743DBD-5CF9-9722-E0AC-BE89A97D4961}"/>
                  </a:ext>
                </a:extLst>
              </p:cNvPr>
              <p:cNvSpPr txBox="1"/>
              <p:nvPr/>
            </p:nvSpPr>
            <p:spPr>
              <a:xfrm>
                <a:off x="1828706" y="3554564"/>
                <a:ext cx="682238" cy="3383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47743DBD-5CF9-9722-E0AC-BE89A97D4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06" y="3554564"/>
                <a:ext cx="682238" cy="338362"/>
              </a:xfrm>
              <a:prstGeom prst="rect">
                <a:avLst/>
              </a:prstGeom>
              <a:blipFill>
                <a:blip r:embed="rId27"/>
                <a:stretch>
                  <a:fillRect l="-8036" t="-37500" r="-2679" b="-1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" name="TextBox 173">
            <a:extLst>
              <a:ext uri="{FF2B5EF4-FFF2-40B4-BE49-F238E27FC236}">
                <a16:creationId xmlns:a16="http://schemas.microsoft.com/office/drawing/2014/main" id="{9BB1625C-8832-B324-22BE-66AB9FC510AF}"/>
              </a:ext>
            </a:extLst>
          </p:cNvPr>
          <p:cNvSpPr txBox="1"/>
          <p:nvPr/>
        </p:nvSpPr>
        <p:spPr>
          <a:xfrm>
            <a:off x="4794792" y="1885675"/>
            <a:ext cx="44574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Charge moves from A to B at </a:t>
            </a:r>
            <a:r>
              <a:rPr lang="en-US" dirty="0">
                <a:solidFill>
                  <a:srgbClr val="0070C0"/>
                </a:solidFill>
              </a:rPr>
              <a:t>constant speed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5C42C542-E360-1965-B7E8-BE271365A39B}"/>
                  </a:ext>
                </a:extLst>
              </p:cNvPr>
              <p:cNvSpPr txBox="1"/>
              <p:nvPr/>
            </p:nvSpPr>
            <p:spPr>
              <a:xfrm>
                <a:off x="6035130" y="3158234"/>
                <a:ext cx="1282146" cy="2891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C42C542-E360-1965-B7E8-BE271365A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130" y="3158234"/>
                <a:ext cx="1282146" cy="289182"/>
              </a:xfrm>
              <a:prstGeom prst="rect">
                <a:avLst/>
              </a:prstGeom>
              <a:blipFill rotWithShape="0">
                <a:blip r:embed="rId28"/>
                <a:stretch>
                  <a:fillRect l="-3810" r="-952"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6" name="TextBox 175">
            <a:extLst>
              <a:ext uri="{FF2B5EF4-FFF2-40B4-BE49-F238E27FC236}">
                <a16:creationId xmlns:a16="http://schemas.microsoft.com/office/drawing/2014/main" id="{AD9C6BE9-D137-E104-840B-E83BDBAB2116}"/>
              </a:ext>
            </a:extLst>
          </p:cNvPr>
          <p:cNvSpPr txBox="1"/>
          <p:nvPr/>
        </p:nvSpPr>
        <p:spPr>
          <a:xfrm>
            <a:off x="5086327" y="3531883"/>
            <a:ext cx="35607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Work of external force from A to B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3A2767F6-FABB-D4DC-59E5-8AE074D61FDA}"/>
              </a:ext>
            </a:extLst>
          </p:cNvPr>
          <p:cNvCxnSpPr>
            <a:cxnSpLocks/>
          </p:cNvCxnSpPr>
          <p:nvPr/>
        </p:nvCxnSpPr>
        <p:spPr>
          <a:xfrm flipV="1">
            <a:off x="5933381" y="4895774"/>
            <a:ext cx="192280" cy="24712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45AA21E0-FAB5-53C0-9E23-66F605314218}"/>
              </a:ext>
            </a:extLst>
          </p:cNvPr>
          <p:cNvCxnSpPr>
            <a:cxnSpLocks/>
          </p:cNvCxnSpPr>
          <p:nvPr/>
        </p:nvCxnSpPr>
        <p:spPr>
          <a:xfrm flipV="1">
            <a:off x="6955959" y="4907378"/>
            <a:ext cx="192280" cy="24712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B41E662A-71D3-7E25-63C4-7B57C7392F57}"/>
                  </a:ext>
                </a:extLst>
              </p:cNvPr>
              <p:cNvSpPr txBox="1"/>
              <p:nvPr/>
            </p:nvSpPr>
            <p:spPr>
              <a:xfrm>
                <a:off x="5946453" y="5496867"/>
                <a:ext cx="1587571" cy="612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41E662A-71D3-7E25-63C4-7B57C7392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6453" y="5496867"/>
                <a:ext cx="1587571" cy="612732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0" name="Left Brace 179">
            <a:extLst>
              <a:ext uri="{FF2B5EF4-FFF2-40B4-BE49-F238E27FC236}">
                <a16:creationId xmlns:a16="http://schemas.microsoft.com/office/drawing/2014/main" id="{83429198-E64B-F42F-CE92-745534C3BF58}"/>
              </a:ext>
            </a:extLst>
          </p:cNvPr>
          <p:cNvSpPr/>
          <p:nvPr/>
        </p:nvSpPr>
        <p:spPr>
          <a:xfrm rot="5400000">
            <a:off x="2419851" y="1399892"/>
            <a:ext cx="293935" cy="1587787"/>
          </a:xfrm>
          <a:prstGeom prst="leftBrace">
            <a:avLst>
              <a:gd name="adj1" fmla="val 37498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56402C6-951B-5E4B-D78F-AEDD8F3C8932}"/>
              </a:ext>
            </a:extLst>
          </p:cNvPr>
          <p:cNvSpPr txBox="1"/>
          <p:nvPr/>
        </p:nvSpPr>
        <p:spPr>
          <a:xfrm>
            <a:off x="5498026" y="1287975"/>
            <a:ext cx="28721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System:  Charge, Plates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Surrounding:  Person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680D1C31-EB93-A9F9-3BC1-F173984012A6}"/>
              </a:ext>
            </a:extLst>
          </p:cNvPr>
          <p:cNvSpPr/>
          <p:nvPr/>
        </p:nvSpPr>
        <p:spPr>
          <a:xfrm>
            <a:off x="5852441" y="5453399"/>
            <a:ext cx="1860791" cy="769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227502"/>
              </p:ext>
            </p:extLst>
          </p:nvPr>
        </p:nvGraphicFramePr>
        <p:xfrm>
          <a:off x="5870286" y="2295172"/>
          <a:ext cx="2088304" cy="755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473120" imgH="533160" progId="Equation.DSMT4">
                  <p:embed/>
                </p:oleObj>
              </mc:Choice>
              <mc:Fallback>
                <p:oleObj name="Equation" r:id="rId30" imgW="1473120" imgH="533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870286" y="2295172"/>
                        <a:ext cx="2088304" cy="755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A5E4D-4C2F-D1FC-8DEE-0B75BAB3E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77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612800"/>
                <a:ext cx="7886700" cy="48010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Which of the following is true?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If d is made smaller, then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decreases.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Point A is at a lower electric potential than Point B.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The electric potential is the same at point A and B.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612800"/>
                <a:ext cx="7886700" cy="480109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Check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Electric potential difference and electric field</a:t>
            </a:r>
          </a:p>
        </p:txBody>
      </p:sp>
      <p:pic>
        <p:nvPicPr>
          <p:cNvPr id="9" name="Picture 2" descr="C:\Documents and Settings\asmith297\Local Settings\Temporary Internet Files\Content.IE5\ASFAFB90\MC900196532[1].wmf">
            <a:extLst>
              <a:ext uri="{FF2B5EF4-FFF2-40B4-BE49-F238E27FC236}">
                <a16:creationId xmlns:a16="http://schemas.microsoft.com/office/drawing/2014/main" id="{A2A1C73C-0D14-4C5D-87E8-EEAF75F41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8506" y="364456"/>
            <a:ext cx="856844" cy="857593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B4E65A-87FD-B126-6435-3B4B34C7D55A}"/>
                  </a:ext>
                </a:extLst>
              </p:cNvPr>
              <p:cNvSpPr txBox="1"/>
              <p:nvPr/>
            </p:nvSpPr>
            <p:spPr>
              <a:xfrm>
                <a:off x="6148730" y="1642456"/>
                <a:ext cx="13396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B4E65A-87FD-B126-6435-3B4B34C7D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8730" y="1642456"/>
                <a:ext cx="133969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53274E87-CD03-BF92-8EB3-9EA66361E29F}"/>
              </a:ext>
            </a:extLst>
          </p:cNvPr>
          <p:cNvGrpSpPr/>
          <p:nvPr/>
        </p:nvGrpSpPr>
        <p:grpSpPr>
          <a:xfrm rot="10800000">
            <a:off x="2940807" y="1417424"/>
            <a:ext cx="2558681" cy="46"/>
            <a:chOff x="4326068" y="2106199"/>
            <a:chExt cx="1561816" cy="41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2FE7F44F-D54F-4E30-31E5-A6B4DBECF2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0C5F0EC-A4D7-59CA-9990-FAEA7EB156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A335B4-4C13-6B67-D656-6CCF8F7CC736}"/>
              </a:ext>
            </a:extLst>
          </p:cNvPr>
          <p:cNvGrpSpPr/>
          <p:nvPr/>
        </p:nvGrpSpPr>
        <p:grpSpPr>
          <a:xfrm rot="10800000">
            <a:off x="2951892" y="2082967"/>
            <a:ext cx="2558681" cy="46"/>
            <a:chOff x="4326068" y="2106199"/>
            <a:chExt cx="1561816" cy="41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9CD47687-C7EC-1C44-AA9C-593A0C06DF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CB43892-3C9A-2A0E-BEF9-4522845519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0D9B7EC-E244-07EA-33E9-6CD6E1BF57DB}"/>
              </a:ext>
            </a:extLst>
          </p:cNvPr>
          <p:cNvGrpSpPr/>
          <p:nvPr/>
        </p:nvGrpSpPr>
        <p:grpSpPr>
          <a:xfrm rot="10800000">
            <a:off x="2916508" y="1617606"/>
            <a:ext cx="2558681" cy="46"/>
            <a:chOff x="4326068" y="2106199"/>
            <a:chExt cx="1561816" cy="41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9C2B201-0179-50B8-2E5B-0614650637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DA5D969-8ADF-64AF-6BE0-187618971C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AA41FA9-DFAF-E078-626D-71E4027064EB}"/>
              </a:ext>
            </a:extLst>
          </p:cNvPr>
          <p:cNvGrpSpPr/>
          <p:nvPr/>
        </p:nvGrpSpPr>
        <p:grpSpPr>
          <a:xfrm rot="10800000">
            <a:off x="2959036" y="2272485"/>
            <a:ext cx="2558681" cy="46"/>
            <a:chOff x="4326068" y="2106199"/>
            <a:chExt cx="1561816" cy="41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E5612EE-34D3-C0BE-BF4A-E5A01925F0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09B3ECF-3710-3E36-82F4-55B568C881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DEEA6B2-DA7B-DEBC-F658-F36F6DB8A357}"/>
                  </a:ext>
                </a:extLst>
              </p:cNvPr>
              <p:cNvSpPr txBox="1"/>
              <p:nvPr/>
            </p:nvSpPr>
            <p:spPr>
              <a:xfrm>
                <a:off x="3152386" y="1680880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DEEA6B2-DA7B-DEBC-F658-F36F6DB8A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386" y="1680880"/>
                <a:ext cx="222112" cy="307777"/>
              </a:xfrm>
              <a:prstGeom prst="rect">
                <a:avLst/>
              </a:prstGeom>
              <a:blipFill>
                <a:blip r:embed="rId5"/>
                <a:stretch>
                  <a:fillRect l="-24324" r="-27027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6621656-06F6-6C0E-E5B6-CDDE27D0EC38}"/>
                  </a:ext>
                </a:extLst>
              </p:cNvPr>
              <p:cNvSpPr/>
              <p:nvPr/>
            </p:nvSpPr>
            <p:spPr>
              <a:xfrm>
                <a:off x="3423352" y="1761952"/>
                <a:ext cx="145635" cy="14563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6621656-06F6-6C0E-E5B6-CDDE27D0EC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352" y="1761952"/>
                <a:ext cx="145635" cy="145635"/>
              </a:xfrm>
              <a:prstGeom prst="ellipse">
                <a:avLst/>
              </a:prstGeom>
              <a:blipFill>
                <a:blip r:embed="rId6"/>
                <a:stretch>
                  <a:fillRect b="-384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342F90F-F591-2D54-CFC7-1DC495986E75}"/>
                  </a:ext>
                </a:extLst>
              </p:cNvPr>
              <p:cNvSpPr txBox="1"/>
              <p:nvPr/>
            </p:nvSpPr>
            <p:spPr>
              <a:xfrm>
                <a:off x="5015869" y="1689465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342F90F-F591-2D54-CFC7-1DC495986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69" y="1689465"/>
                <a:ext cx="232884" cy="307777"/>
              </a:xfrm>
              <a:prstGeom prst="rect">
                <a:avLst/>
              </a:prstGeom>
              <a:blipFill>
                <a:blip r:embed="rId7"/>
                <a:stretch>
                  <a:fillRect l="-26316" r="-23684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A7274351-0679-DE4B-1D31-530701D894E0}"/>
                  </a:ext>
                </a:extLst>
              </p:cNvPr>
              <p:cNvSpPr/>
              <p:nvPr/>
            </p:nvSpPr>
            <p:spPr>
              <a:xfrm>
                <a:off x="4798456" y="1781124"/>
                <a:ext cx="145635" cy="14563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A7274351-0679-DE4B-1D31-530701D894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8456" y="1781124"/>
                <a:ext cx="145635" cy="145635"/>
              </a:xfrm>
              <a:prstGeom prst="ellipse">
                <a:avLst/>
              </a:prstGeom>
              <a:blipFill>
                <a:blip r:embed="rId8"/>
                <a:stretch>
                  <a:fillRect b="-769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ECB7FAC-0E5D-A729-4C77-4BEE2B00595E}"/>
              </a:ext>
            </a:extLst>
          </p:cNvPr>
          <p:cNvCxnSpPr>
            <a:cxnSpLocks/>
            <a:endCxn id="51" idx="2"/>
          </p:cNvCxnSpPr>
          <p:nvPr/>
        </p:nvCxnSpPr>
        <p:spPr>
          <a:xfrm>
            <a:off x="3595656" y="1840934"/>
            <a:ext cx="1202800" cy="13008"/>
          </a:xfrm>
          <a:prstGeom prst="straightConnector1">
            <a:avLst/>
          </a:prstGeom>
          <a:ln w="22225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0D3EB5F-CD48-5499-AB45-E2A3055AE6E6}"/>
                  </a:ext>
                </a:extLst>
              </p:cNvPr>
              <p:cNvSpPr txBox="1"/>
              <p:nvPr/>
            </p:nvSpPr>
            <p:spPr>
              <a:xfrm>
                <a:off x="4066243" y="1688623"/>
                <a:ext cx="40366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0D3EB5F-CD48-5499-AB45-E2A3055AE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243" y="1688623"/>
                <a:ext cx="403664" cy="276999"/>
              </a:xfrm>
              <a:prstGeom prst="rect">
                <a:avLst/>
              </a:prstGeom>
              <a:blipFill>
                <a:blip r:embed="rId9"/>
                <a:stretch>
                  <a:fillRect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2350F889-F697-630C-0646-DF4173B97053}"/>
              </a:ext>
            </a:extLst>
          </p:cNvPr>
          <p:cNvSpPr/>
          <p:nvPr/>
        </p:nvSpPr>
        <p:spPr>
          <a:xfrm>
            <a:off x="914401" y="3514381"/>
            <a:ext cx="616944" cy="5177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2775F-29CD-041A-570A-F936F021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 In general, which is true about the electric field </a:t>
            </a:r>
          </a:p>
          <a:p>
            <a:pPr marL="0" indent="0">
              <a:buNone/>
            </a:pPr>
            <a:r>
              <a:rPr lang="en-US" dirty="0"/>
              <a:t>    and potential at a location in space?</a:t>
            </a:r>
          </a:p>
          <a:p>
            <a:pPr marL="0" indent="0">
              <a:buNone/>
            </a:pPr>
            <a:endParaRPr lang="en-US" dirty="0"/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The electric potential can be zero when the electric field is non-zero.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The electric potential can be non-zero when the electric field is zero.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Both options are true.</a:t>
            </a:r>
          </a:p>
          <a:p>
            <a:pPr marL="971550" lvl="1" indent="-514350">
              <a:buFont typeface="+mj-lt"/>
              <a:buAutoNum type="alphaLcParenR"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Check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Electric potential difference and electric field</a:t>
            </a:r>
          </a:p>
        </p:txBody>
      </p:sp>
      <p:pic>
        <p:nvPicPr>
          <p:cNvPr id="9" name="Picture 2" descr="C:\Documents and Settings\asmith297\Local Settings\Temporary Internet Files\Content.IE5\ASFAFB90\MC900196532[1].wmf">
            <a:extLst>
              <a:ext uri="{FF2B5EF4-FFF2-40B4-BE49-F238E27FC236}">
                <a16:creationId xmlns:a16="http://schemas.microsoft.com/office/drawing/2014/main" id="{A2A1C73C-0D14-4C5D-87E8-EEAF75F41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8506" y="364456"/>
            <a:ext cx="856844" cy="857593"/>
          </a:xfrm>
          <a:prstGeom prst="rect">
            <a:avLst/>
          </a:prstGeom>
          <a:noFill/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B21A8653-1032-5282-ABEA-04F2E3AD1EB7}"/>
              </a:ext>
            </a:extLst>
          </p:cNvPr>
          <p:cNvSpPr/>
          <p:nvPr/>
        </p:nvSpPr>
        <p:spPr>
          <a:xfrm>
            <a:off x="903170" y="4342803"/>
            <a:ext cx="664028" cy="2911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0C0C7DF-C933-5B1C-C2CA-22F439924F4B}"/>
              </a:ext>
            </a:extLst>
          </p:cNvPr>
          <p:cNvGrpSpPr/>
          <p:nvPr/>
        </p:nvGrpSpPr>
        <p:grpSpPr>
          <a:xfrm>
            <a:off x="4798456" y="5116685"/>
            <a:ext cx="3257795" cy="1329771"/>
            <a:chOff x="4785137" y="5163104"/>
            <a:chExt cx="3257795" cy="13297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E6478FE1-A97E-BD5E-EAA7-11F7025BD976}"/>
                    </a:ext>
                  </a:extLst>
                </p:cNvPr>
                <p:cNvSpPr txBox="1"/>
                <p:nvPr/>
              </p:nvSpPr>
              <p:spPr>
                <a:xfrm>
                  <a:off x="5599344" y="5780412"/>
                  <a:ext cx="237147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600" dirty="0">
                    <a:solidFill>
                      <a:srgbClr val="CC00CC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E6478FE1-A97E-BD5E-EAA7-11F7025BD9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9344" y="5780412"/>
                  <a:ext cx="237147" cy="40011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D67612BB-1F76-48D7-FDFF-0962B538AC36}"/>
                    </a:ext>
                  </a:extLst>
                </p:cNvPr>
                <p:cNvSpPr txBox="1"/>
                <p:nvPr/>
              </p:nvSpPr>
              <p:spPr>
                <a:xfrm>
                  <a:off x="7092999" y="5797693"/>
                  <a:ext cx="237147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600" dirty="0">
                    <a:solidFill>
                      <a:srgbClr val="CC00CC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D67612BB-1F76-48D7-FDFF-0962B538AC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2999" y="5797693"/>
                  <a:ext cx="237147" cy="40011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6CFFB21-7983-D4FD-2707-844F9DF38D02}"/>
                    </a:ext>
                  </a:extLst>
                </p:cNvPr>
                <p:cNvSpPr txBox="1"/>
                <p:nvPr/>
              </p:nvSpPr>
              <p:spPr>
                <a:xfrm>
                  <a:off x="5091549" y="6185098"/>
                  <a:ext cx="1339698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=−10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20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6CFFB21-7983-D4FD-2707-844F9DF38D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1549" y="6185098"/>
                  <a:ext cx="1339698" cy="307777"/>
                </a:xfrm>
                <a:prstGeom prst="rect">
                  <a:avLst/>
                </a:prstGeom>
                <a:blipFill>
                  <a:blip r:embed="rId16"/>
                  <a:stretch>
                    <a:fillRect l="-2273" r="-1818" b="-1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E7B71473-A330-2823-7433-0BE95F3B8EAE}"/>
                    </a:ext>
                  </a:extLst>
                </p:cNvPr>
                <p:cNvSpPr txBox="1"/>
                <p:nvPr/>
              </p:nvSpPr>
              <p:spPr>
                <a:xfrm>
                  <a:off x="6791223" y="6180522"/>
                  <a:ext cx="1251709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=−10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20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E7B71473-A330-2823-7433-0BE95F3B8E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1223" y="6180522"/>
                  <a:ext cx="1251709" cy="307777"/>
                </a:xfrm>
                <a:prstGeom prst="rect">
                  <a:avLst/>
                </a:prstGeom>
                <a:blipFill>
                  <a:blip r:embed="rId17"/>
                  <a:stretch>
                    <a:fillRect l="-6829" r="-6341" b="-1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7A407B6D-3D1A-1858-7F12-6D315B6EAEA1}"/>
                    </a:ext>
                  </a:extLst>
                </p:cNvPr>
                <p:cNvSpPr txBox="1"/>
                <p:nvPr/>
              </p:nvSpPr>
              <p:spPr>
                <a:xfrm>
                  <a:off x="5374066" y="5163104"/>
                  <a:ext cx="2114362" cy="6127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7A407B6D-3D1A-1858-7F12-6D315B6EAE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4066" y="5163104"/>
                  <a:ext cx="2114362" cy="6127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D44E620-5E73-3E81-0355-35AD0BEF2CCA}"/>
                </a:ext>
              </a:extLst>
            </p:cNvPr>
            <p:cNvSpPr txBox="1"/>
            <p:nvPr/>
          </p:nvSpPr>
          <p:spPr>
            <a:xfrm>
              <a:off x="4785137" y="5315772"/>
              <a:ext cx="46744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b)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35722" y="5220783"/>
            <a:ext cx="3920433" cy="1244926"/>
            <a:chOff x="435722" y="5220783"/>
            <a:chExt cx="3920433" cy="1244926"/>
          </a:xfrm>
        </p:grpSpPr>
        <p:grpSp>
          <p:nvGrpSpPr>
            <p:cNvPr id="5" name="Group 4"/>
            <p:cNvGrpSpPr/>
            <p:nvPr/>
          </p:nvGrpSpPr>
          <p:grpSpPr>
            <a:xfrm>
              <a:off x="435722" y="5220783"/>
              <a:ext cx="3920433" cy="1244926"/>
              <a:chOff x="435722" y="5220783"/>
              <a:chExt cx="3920433" cy="1244926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5328D234-FB09-A2EA-9138-EFBA5C710880}"/>
                  </a:ext>
                </a:extLst>
              </p:cNvPr>
              <p:cNvGrpSpPr/>
              <p:nvPr/>
            </p:nvGrpSpPr>
            <p:grpSpPr>
              <a:xfrm>
                <a:off x="435722" y="5220783"/>
                <a:ext cx="3920433" cy="1188860"/>
                <a:chOff x="437568" y="5293149"/>
                <a:chExt cx="3920433" cy="118886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6" name="Oval 55">
                      <a:extLst>
                        <a:ext uri="{FF2B5EF4-FFF2-40B4-BE49-F238E27FC236}">
                          <a16:creationId xmlns:a16="http://schemas.microsoft.com/office/drawing/2014/main" id="{8B2BF841-8E8A-4B95-8588-CD426A737B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8632" y="5716550"/>
                      <a:ext cx="193847" cy="193847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>
                            <m:r>
                              <a:rPr lang="en-US" sz="200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 +</m:t>
                            </m:r>
                          </m:oMath>
                        </m:oMathPara>
                      </a14:m>
                      <a:endParaRPr lang="en-US" sz="2000" dirty="0">
                        <a:solidFill>
                          <a:prstClr val="white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6" name="Oval 55">
                      <a:extLst>
                        <a:ext uri="{FF2B5EF4-FFF2-40B4-BE49-F238E27FC236}">
                          <a16:creationId xmlns:a16="http://schemas.microsoft.com/office/drawing/2014/main" id="{8B2BF841-8E8A-4B95-8588-CD426A737B26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78632" y="5716550"/>
                      <a:ext cx="193847" cy="193847"/>
                    </a:xfrm>
                    <a:prstGeom prst="ellipse">
                      <a:avLst/>
                    </a:prstGeom>
                    <a:blipFill>
                      <a:blip r:embed="rId10"/>
                      <a:stretch>
                        <a:fillRect l="-38235" t="-8824" r="-35294" b="-35294"/>
                      </a:stretch>
                    </a:blipFill>
                    <a:ln>
                      <a:solidFill>
                        <a:schemeClr val="tx1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7" name="Oval 56">
                      <a:extLst>
                        <a:ext uri="{FF2B5EF4-FFF2-40B4-BE49-F238E27FC236}">
                          <a16:creationId xmlns:a16="http://schemas.microsoft.com/office/drawing/2014/main" id="{09E0F778-C717-3DC8-6EC5-40BCB58C23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53448" y="5710087"/>
                      <a:ext cx="193847" cy="193847"/>
                    </a:xfrm>
                    <a:prstGeom prst="ellipse">
                      <a:avLst/>
                    </a:prstGeom>
                    <a:solidFill>
                      <a:srgbClr val="0070C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>
                            <m:r>
                              <a:rPr lang="en-US" sz="200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 −</m:t>
                            </m:r>
                          </m:oMath>
                        </m:oMathPara>
                      </a14:m>
                      <a:endParaRPr lang="en-US" sz="2000" dirty="0">
                        <a:solidFill>
                          <a:prstClr val="white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7" name="Oval 56">
                      <a:extLst>
                        <a:ext uri="{FF2B5EF4-FFF2-40B4-BE49-F238E27FC236}">
                          <a16:creationId xmlns:a16="http://schemas.microsoft.com/office/drawing/2014/main" id="{09E0F778-C717-3DC8-6EC5-40BCB58C233C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53448" y="5710087"/>
                      <a:ext cx="193847" cy="193847"/>
                    </a:xfrm>
                    <a:prstGeom prst="ellipse">
                      <a:avLst/>
                    </a:prstGeom>
                    <a:blipFill>
                      <a:blip r:embed="rId11"/>
                      <a:stretch>
                        <a:fillRect l="-27273" r="-18182" b="-15152"/>
                      </a:stretch>
                    </a:blipFill>
                    <a:ln>
                      <a:solidFill>
                        <a:schemeClr val="tx1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9" name="Straight Arrow Connector 58">
                  <a:extLst>
                    <a:ext uri="{FF2B5EF4-FFF2-40B4-BE49-F238E27FC236}">
                      <a16:creationId xmlns:a16="http://schemas.microsoft.com/office/drawing/2014/main" id="{2B9F7569-D204-9E85-C0EA-FE96BBAB66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V="1">
                  <a:off x="1855786" y="5821079"/>
                  <a:ext cx="440143" cy="46"/>
                </a:xfrm>
                <a:prstGeom prst="straightConnector1">
                  <a:avLst/>
                </a:prstGeom>
                <a:ln w="31750">
                  <a:solidFill>
                    <a:srgbClr val="CC00CC"/>
                  </a:solidFill>
                  <a:headEnd type="arrow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0D561E8A-DDE7-2BC3-BB6E-428DFC8912E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48830" y="5298973"/>
                      <a:ext cx="825698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acc>
                              <m:accPr>
                                <m:chr m:val="⃗"/>
                                <m:ctrlPr>
                                  <a:rPr lang="en-US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</m:acc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oMath>
                        </m:oMathPara>
                      </a14:m>
                      <a:endParaRPr lang="en-US" dirty="0">
                        <a:solidFill>
                          <a:prstClr val="black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0D561E8A-DDE7-2BC3-BB6E-428DFC8912E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48830" y="5298973"/>
                      <a:ext cx="825698" cy="402931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2" name="TextBox 61">
                      <a:extLst>
                        <a:ext uri="{FF2B5EF4-FFF2-40B4-BE49-F238E27FC236}">
                          <a16:creationId xmlns:a16="http://schemas.microsoft.com/office/drawing/2014/main" id="{EA04C336-9255-CA56-AA0D-ADF069F888B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713431" y="5985655"/>
                      <a:ext cx="2644570" cy="496354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=+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oMath>
                      </a14:m>
                      <a:r>
                        <a:rPr lang="en-US" sz="2000" dirty="0">
                          <a:solidFill>
                            <a:prstClr val="black"/>
                          </a:solidFill>
                        </a:rPr>
                        <a:t> </a:t>
                      </a:r>
                    </a:p>
                  </p:txBody>
                </p:sp>
              </mc:Choice>
              <mc:Fallback xmlns="">
                <p:sp>
                  <p:nvSpPr>
                    <p:cNvPr id="62" name="TextBox 61">
                      <a:extLst>
                        <a:ext uri="{FF2B5EF4-FFF2-40B4-BE49-F238E27FC236}">
                          <a16:creationId xmlns:a16="http://schemas.microsoft.com/office/drawing/2014/main" xmlns:a14="http://schemas.microsoft.com/office/drawing/2010/main" xmlns="" id="{EA04C336-9255-CA56-AA0D-ADF069F888B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13431" y="5985655"/>
                      <a:ext cx="2644570" cy="496354"/>
                    </a:xfrm>
                    <a:prstGeom prst="rect">
                      <a:avLst/>
                    </a:prstGeom>
                    <a:blipFill rotWithShape="0">
                      <a:blip r:embed="rId1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F048320A-36D8-0A7C-1E85-15286626B5C1}"/>
                    </a:ext>
                  </a:extLst>
                </p:cNvPr>
                <p:cNvSpPr txBox="1"/>
                <p:nvPr/>
              </p:nvSpPr>
              <p:spPr>
                <a:xfrm>
                  <a:off x="437568" y="5293149"/>
                  <a:ext cx="46744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dirty="0">
                      <a:solidFill>
                        <a:prstClr val="black"/>
                      </a:solidFill>
                    </a:rPr>
                    <a:t>a)</a:t>
                  </a:r>
                </a:p>
              </p:txBody>
            </p:sp>
          </p:grpSp>
          <p:sp>
            <p:nvSpPr>
              <p:cNvPr id="4" name="TextBox 3"/>
              <p:cNvSpPr txBox="1"/>
              <p:nvPr/>
            </p:nvSpPr>
            <p:spPr>
              <a:xfrm>
                <a:off x="1677201" y="5569159"/>
                <a:ext cx="338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711585" y="6096377"/>
                <a:ext cx="338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1788163" y="5379381"/>
              <a:ext cx="3388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E3B5D0-AD64-038D-C492-F4CC526B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7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Oval 129">
            <a:extLst>
              <a:ext uri="{FF2B5EF4-FFF2-40B4-BE49-F238E27FC236}">
                <a16:creationId xmlns:a16="http://schemas.microsoft.com/office/drawing/2014/main" id="{63002965-27C0-86FF-2521-836B979A338A}"/>
              </a:ext>
            </a:extLst>
          </p:cNvPr>
          <p:cNvSpPr/>
          <p:nvPr/>
        </p:nvSpPr>
        <p:spPr>
          <a:xfrm>
            <a:off x="891456" y="4467345"/>
            <a:ext cx="3279820" cy="193605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526943" cy="85692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Excess charge </a:t>
            </a:r>
            <a:r>
              <a:rPr lang="en-US" dirty="0"/>
              <a:t>on a conductor </a:t>
            </a:r>
            <a:r>
              <a:rPr lang="en-US" dirty="0">
                <a:solidFill>
                  <a:schemeClr val="accent1"/>
                </a:solidFill>
              </a:rPr>
              <a:t>in equilibrium </a:t>
            </a:r>
            <a:r>
              <a:rPr lang="en-US" dirty="0"/>
              <a:t>distributes itself on the surface so that the electric </a:t>
            </a:r>
            <a:r>
              <a:rPr lang="en-US" dirty="0">
                <a:solidFill>
                  <a:schemeClr val="accent1"/>
                </a:solidFill>
              </a:rPr>
              <a:t>field</a:t>
            </a:r>
            <a:r>
              <a:rPr lang="en-US" dirty="0"/>
              <a:t> is </a:t>
            </a:r>
            <a:r>
              <a:rPr lang="en-US" dirty="0">
                <a:solidFill>
                  <a:schemeClr val="accent1"/>
                </a:solidFill>
              </a:rPr>
              <a:t>zero</a:t>
            </a:r>
            <a:r>
              <a:rPr lang="en-US" dirty="0"/>
              <a:t> and electric </a:t>
            </a:r>
            <a:r>
              <a:rPr lang="en-US" dirty="0">
                <a:solidFill>
                  <a:schemeClr val="accent1"/>
                </a:solidFill>
              </a:rPr>
              <a:t>potential</a:t>
            </a:r>
            <a:r>
              <a:rPr lang="en-US" dirty="0"/>
              <a:t> is </a:t>
            </a:r>
            <a:r>
              <a:rPr lang="en-US" dirty="0">
                <a:solidFill>
                  <a:schemeClr val="accent1"/>
                </a:solidFill>
              </a:rPr>
              <a:t>constant</a:t>
            </a:r>
            <a:r>
              <a:rPr lang="en-US" dirty="0"/>
              <a:t> inside it.</a:t>
            </a:r>
          </a:p>
        </p:txBody>
      </p:sp>
      <p:pic>
        <p:nvPicPr>
          <p:cNvPr id="8" name="Picture 7" descr="A picture containing lamp&#10;&#10;Description automatically generated">
            <a:extLst>
              <a:ext uri="{FF2B5EF4-FFF2-40B4-BE49-F238E27FC236}">
                <a16:creationId xmlns:a16="http://schemas.microsoft.com/office/drawing/2014/main" id="{A068602F-7BA3-CB45-94C7-74D2E897D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62336">
            <a:off x="928686" y="1695452"/>
            <a:ext cx="2657475" cy="1714500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7B83D6-A58F-4AAF-CC17-370980A7E09A}"/>
                  </a:ext>
                </a:extLst>
              </p:cNvPr>
              <p:cNvSpPr txBox="1"/>
              <p:nvPr/>
            </p:nvSpPr>
            <p:spPr>
              <a:xfrm>
                <a:off x="684982" y="2306596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7B83D6-A58F-4AAF-CC17-370980A7E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82" y="2306596"/>
                <a:ext cx="274114" cy="338554"/>
              </a:xfrm>
              <a:prstGeom prst="rect">
                <a:avLst/>
              </a:prstGeom>
              <a:blipFill>
                <a:blip r:embed="rId4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18A3F4-AFDF-5E7E-3E78-42A9B318A807}"/>
                  </a:ext>
                </a:extLst>
              </p:cNvPr>
              <p:cNvSpPr txBox="1"/>
              <p:nvPr/>
            </p:nvSpPr>
            <p:spPr>
              <a:xfrm>
                <a:off x="574463" y="2690058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18A3F4-AFDF-5E7E-3E78-42A9B318A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63" y="2690058"/>
                <a:ext cx="274114" cy="338554"/>
              </a:xfrm>
              <a:prstGeom prst="rect">
                <a:avLst/>
              </a:prstGeom>
              <a:blipFill>
                <a:blip r:embed="rId5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9DCDBA-A59D-FBD6-3C57-6ADC58205484}"/>
                  </a:ext>
                </a:extLst>
              </p:cNvPr>
              <p:cNvSpPr txBox="1"/>
              <p:nvPr/>
            </p:nvSpPr>
            <p:spPr>
              <a:xfrm>
                <a:off x="617879" y="2586426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9DCDBA-A59D-FBD6-3C57-6ADC58205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79" y="2586426"/>
                <a:ext cx="274114" cy="338554"/>
              </a:xfrm>
              <a:prstGeom prst="rect">
                <a:avLst/>
              </a:prstGeom>
              <a:blipFill>
                <a:blip r:embed="rId6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5D4DA9-D0D9-38AA-80E4-B1FAAD962F2E}"/>
                  </a:ext>
                </a:extLst>
              </p:cNvPr>
              <p:cNvSpPr txBox="1"/>
              <p:nvPr/>
            </p:nvSpPr>
            <p:spPr>
              <a:xfrm>
                <a:off x="684130" y="2892057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5D4DA9-D0D9-38AA-80E4-B1FAAD962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30" y="2892057"/>
                <a:ext cx="274114" cy="338554"/>
              </a:xfrm>
              <a:prstGeom prst="rect">
                <a:avLst/>
              </a:prstGeom>
              <a:blipFill>
                <a:blip r:embed="rId7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A60479-D373-D8FC-6A8C-609B72E133FB}"/>
                  </a:ext>
                </a:extLst>
              </p:cNvPr>
              <p:cNvSpPr txBox="1"/>
              <p:nvPr/>
            </p:nvSpPr>
            <p:spPr>
              <a:xfrm>
                <a:off x="652604" y="2446900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A60479-D373-D8FC-6A8C-609B72E13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04" y="2446900"/>
                <a:ext cx="274114" cy="338554"/>
              </a:xfrm>
              <a:prstGeom prst="rect">
                <a:avLst/>
              </a:prstGeom>
              <a:blipFill>
                <a:blip r:embed="rId8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C86CAB-8345-F8E4-89BD-0F211B52285A}"/>
                  </a:ext>
                </a:extLst>
              </p:cNvPr>
              <p:cNvSpPr txBox="1"/>
              <p:nvPr/>
            </p:nvSpPr>
            <p:spPr>
              <a:xfrm>
                <a:off x="635225" y="2764951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C86CAB-8345-F8E4-89BD-0F211B522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25" y="2764951"/>
                <a:ext cx="274114" cy="338554"/>
              </a:xfrm>
              <a:prstGeom prst="rect">
                <a:avLst/>
              </a:prstGeom>
              <a:blipFill>
                <a:blip r:embed="rId9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0F9575-3854-C6C9-7D87-2A4DAE0D213A}"/>
                  </a:ext>
                </a:extLst>
              </p:cNvPr>
              <p:cNvSpPr txBox="1"/>
              <p:nvPr/>
            </p:nvSpPr>
            <p:spPr>
              <a:xfrm>
                <a:off x="848577" y="3068202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0F9575-3854-C6C9-7D87-2A4DAE0D2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77" y="3068202"/>
                <a:ext cx="274114" cy="338554"/>
              </a:xfrm>
              <a:prstGeom prst="rect">
                <a:avLst/>
              </a:prstGeom>
              <a:blipFill>
                <a:blip r:embed="rId10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 descr="A picture containing lamp&#10;&#10;Description automatically generated">
            <a:extLst>
              <a:ext uri="{FF2B5EF4-FFF2-40B4-BE49-F238E27FC236}">
                <a16:creationId xmlns:a16="http://schemas.microsoft.com/office/drawing/2014/main" id="{E7E0C383-389F-79DC-8780-003198A3C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62336">
            <a:off x="5980567" y="1695452"/>
            <a:ext cx="2657475" cy="1714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C9AC6A1-C974-6F15-3A5B-282631B29EF5}"/>
                  </a:ext>
                </a:extLst>
              </p:cNvPr>
              <p:cNvSpPr txBox="1"/>
              <p:nvPr/>
            </p:nvSpPr>
            <p:spPr>
              <a:xfrm>
                <a:off x="5603508" y="2650937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C9AC6A1-C974-6F15-3A5B-282631B29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508" y="2650937"/>
                <a:ext cx="274114" cy="338554"/>
              </a:xfrm>
              <a:prstGeom prst="rect">
                <a:avLst/>
              </a:prstGeom>
              <a:blipFill>
                <a:blip r:embed="rId11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BB11585-1EF3-7EE9-6728-397F7C709884}"/>
                  </a:ext>
                </a:extLst>
              </p:cNvPr>
              <p:cNvSpPr txBox="1"/>
              <p:nvPr/>
            </p:nvSpPr>
            <p:spPr>
              <a:xfrm>
                <a:off x="8155593" y="2990512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BB11585-1EF3-7EE9-6728-397F7C7098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593" y="2990512"/>
                <a:ext cx="274114" cy="338554"/>
              </a:xfrm>
              <a:prstGeom prst="rect">
                <a:avLst/>
              </a:prstGeom>
              <a:blipFill>
                <a:blip r:embed="rId12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D233042-05DB-51B1-668A-0A2DB3B71C64}"/>
                  </a:ext>
                </a:extLst>
              </p:cNvPr>
              <p:cNvSpPr txBox="1"/>
              <p:nvPr/>
            </p:nvSpPr>
            <p:spPr>
              <a:xfrm>
                <a:off x="8352652" y="1625423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D233042-05DB-51B1-668A-0A2DB3B71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652" y="1625423"/>
                <a:ext cx="274114" cy="338554"/>
              </a:xfrm>
              <a:prstGeom prst="rect">
                <a:avLst/>
              </a:prstGeom>
              <a:blipFill>
                <a:blip r:embed="rId9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23B961D-2F36-6E45-F617-01481A11BC02}"/>
                  </a:ext>
                </a:extLst>
              </p:cNvPr>
              <p:cNvSpPr txBox="1"/>
              <p:nvPr/>
            </p:nvSpPr>
            <p:spPr>
              <a:xfrm>
                <a:off x="6352362" y="1556909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23B961D-2F36-6E45-F617-01481A11B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362" y="1556909"/>
                <a:ext cx="274114" cy="338554"/>
              </a:xfrm>
              <a:prstGeom prst="rect">
                <a:avLst/>
              </a:prstGeom>
              <a:blipFill>
                <a:blip r:embed="rId13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63C450B-6159-4E2A-EC35-1B067E7C6229}"/>
                  </a:ext>
                </a:extLst>
              </p:cNvPr>
              <p:cNvSpPr txBox="1"/>
              <p:nvPr/>
            </p:nvSpPr>
            <p:spPr>
              <a:xfrm>
                <a:off x="7292583" y="1385095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63C450B-6159-4E2A-EC35-1B067E7C6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583" y="1385095"/>
                <a:ext cx="274114" cy="338554"/>
              </a:xfrm>
              <a:prstGeom prst="rect">
                <a:avLst/>
              </a:prstGeom>
              <a:blipFill>
                <a:blip r:embed="rId6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1A301D-7B49-178E-D037-EBEFAC4D4718}"/>
                  </a:ext>
                </a:extLst>
              </p:cNvPr>
              <p:cNvSpPr txBox="1"/>
              <p:nvPr/>
            </p:nvSpPr>
            <p:spPr>
              <a:xfrm>
                <a:off x="5877622" y="1895463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1A301D-7B49-178E-D037-EBEFAC4D4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7622" y="1895463"/>
                <a:ext cx="274114" cy="338554"/>
              </a:xfrm>
              <a:prstGeom prst="rect">
                <a:avLst/>
              </a:prstGeom>
              <a:blipFill>
                <a:blip r:embed="rId14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BC7AAD-88E5-C8D8-2895-9B928371527A}"/>
                  </a:ext>
                </a:extLst>
              </p:cNvPr>
              <p:cNvSpPr txBox="1"/>
              <p:nvPr/>
            </p:nvSpPr>
            <p:spPr>
              <a:xfrm>
                <a:off x="6681452" y="3102639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BC7AAD-88E5-C8D8-2895-9B9283715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452" y="3102639"/>
                <a:ext cx="274114" cy="338554"/>
              </a:xfrm>
              <a:prstGeom prst="rect">
                <a:avLst/>
              </a:prstGeom>
              <a:blipFill>
                <a:blip r:embed="rId15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AA8451C-DCF4-1E7F-9A55-F2059F8D0AC5}"/>
                  </a:ext>
                </a:extLst>
              </p:cNvPr>
              <p:cNvSpPr/>
              <p:nvPr/>
            </p:nvSpPr>
            <p:spPr>
              <a:xfrm>
                <a:off x="6626476" y="2552702"/>
                <a:ext cx="72817" cy="7281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AA8451C-DCF4-1E7F-9A55-F2059F8D0A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476" y="2552702"/>
                <a:ext cx="72817" cy="72817"/>
              </a:xfrm>
              <a:prstGeom prst="ellipse">
                <a:avLst/>
              </a:prstGeom>
              <a:blipFill>
                <a:blip r:embed="rId16"/>
                <a:stretch>
                  <a:fillRect l="-14286" b="-5000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B235706-F20D-1A9A-52AD-204A3AE14F0E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6281622" y="2258148"/>
            <a:ext cx="355518" cy="305218"/>
          </a:xfrm>
          <a:prstGeom prst="straightConnector1">
            <a:avLst/>
          </a:prstGeom>
          <a:ln w="31750">
            <a:solidFill>
              <a:srgbClr val="CC00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1CB2D63-306B-C5D8-4211-414D7FE888B2}"/>
              </a:ext>
            </a:extLst>
          </p:cNvPr>
          <p:cNvCxnSpPr>
            <a:cxnSpLocks/>
          </p:cNvCxnSpPr>
          <p:nvPr/>
        </p:nvCxnSpPr>
        <p:spPr>
          <a:xfrm flipV="1">
            <a:off x="6151736" y="2611260"/>
            <a:ext cx="474740" cy="174194"/>
          </a:xfrm>
          <a:prstGeom prst="straightConnector1">
            <a:avLst/>
          </a:prstGeom>
          <a:ln w="31750">
            <a:solidFill>
              <a:srgbClr val="CC00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FB32F59-47B9-CDF3-5702-E206C2674F03}"/>
              </a:ext>
            </a:extLst>
          </p:cNvPr>
          <p:cNvCxnSpPr>
            <a:cxnSpLocks/>
          </p:cNvCxnSpPr>
          <p:nvPr/>
        </p:nvCxnSpPr>
        <p:spPr>
          <a:xfrm>
            <a:off x="6544992" y="2147344"/>
            <a:ext cx="107885" cy="417791"/>
          </a:xfrm>
          <a:prstGeom prst="straightConnector1">
            <a:avLst/>
          </a:prstGeom>
          <a:ln w="31750">
            <a:solidFill>
              <a:srgbClr val="CC00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C746784-7AA5-B81B-4199-CE67E3A96198}"/>
              </a:ext>
            </a:extLst>
          </p:cNvPr>
          <p:cNvCxnSpPr>
            <a:cxnSpLocks/>
          </p:cNvCxnSpPr>
          <p:nvPr/>
        </p:nvCxnSpPr>
        <p:spPr>
          <a:xfrm flipH="1">
            <a:off x="6704437" y="2492323"/>
            <a:ext cx="195901" cy="84265"/>
          </a:xfrm>
          <a:prstGeom prst="straightConnector1">
            <a:avLst/>
          </a:prstGeom>
          <a:ln w="31750">
            <a:solidFill>
              <a:srgbClr val="CC00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1DDE117-3540-A91B-3C87-ACDFA12E9458}"/>
              </a:ext>
            </a:extLst>
          </p:cNvPr>
          <p:cNvCxnSpPr>
            <a:cxnSpLocks/>
          </p:cNvCxnSpPr>
          <p:nvPr/>
        </p:nvCxnSpPr>
        <p:spPr>
          <a:xfrm flipH="1" flipV="1">
            <a:off x="6706013" y="2611260"/>
            <a:ext cx="338134" cy="105264"/>
          </a:xfrm>
          <a:prstGeom prst="straightConnector1">
            <a:avLst/>
          </a:prstGeom>
          <a:ln w="31750">
            <a:solidFill>
              <a:srgbClr val="CC00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67935C2-07AE-7A59-6377-8D9A75C664D5}"/>
              </a:ext>
            </a:extLst>
          </p:cNvPr>
          <p:cNvCxnSpPr>
            <a:cxnSpLocks/>
            <a:endCxn id="39" idx="4"/>
          </p:cNvCxnSpPr>
          <p:nvPr/>
        </p:nvCxnSpPr>
        <p:spPr>
          <a:xfrm flipH="1" flipV="1">
            <a:off x="6662885" y="2625519"/>
            <a:ext cx="117892" cy="442683"/>
          </a:xfrm>
          <a:prstGeom prst="straightConnector1">
            <a:avLst/>
          </a:prstGeom>
          <a:ln w="31750">
            <a:solidFill>
              <a:srgbClr val="CC00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8BF6DCA-2292-A85D-1860-36B45DC827C1}"/>
                  </a:ext>
                </a:extLst>
              </p:cNvPr>
              <p:cNvSpPr txBox="1"/>
              <p:nvPr/>
            </p:nvSpPr>
            <p:spPr>
              <a:xfrm>
                <a:off x="6567889" y="2014589"/>
                <a:ext cx="1141995" cy="402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8BF6DCA-2292-A85D-1860-36B45DC82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889" y="2014589"/>
                <a:ext cx="1141995" cy="4029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Arrow: Right 73">
            <a:extLst>
              <a:ext uri="{FF2B5EF4-FFF2-40B4-BE49-F238E27FC236}">
                <a16:creationId xmlns:a16="http://schemas.microsoft.com/office/drawing/2014/main" id="{18AE9569-0E18-5E5B-322E-C9736F34ECD7}"/>
              </a:ext>
            </a:extLst>
          </p:cNvPr>
          <p:cNvSpPr/>
          <p:nvPr/>
        </p:nvSpPr>
        <p:spPr>
          <a:xfrm>
            <a:off x="3864568" y="2234017"/>
            <a:ext cx="147265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3170EC1-A6A6-0B53-AFBB-5125AA355767}"/>
              </a:ext>
            </a:extLst>
          </p:cNvPr>
          <p:cNvSpPr txBox="1"/>
          <p:nvPr/>
        </p:nvSpPr>
        <p:spPr>
          <a:xfrm>
            <a:off x="3566995" y="1525031"/>
            <a:ext cx="2137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Charge </a:t>
            </a:r>
            <a:r>
              <a:rPr lang="en-US" dirty="0">
                <a:solidFill>
                  <a:schemeClr val="accent1"/>
                </a:solidFill>
              </a:rPr>
              <a:t>redistributed</a:t>
            </a:r>
            <a:r>
              <a:rPr lang="en-US" dirty="0"/>
              <a:t> by mutual </a:t>
            </a:r>
            <a:r>
              <a:rPr lang="en-US" dirty="0">
                <a:solidFill>
                  <a:schemeClr val="accent1"/>
                </a:solidFill>
              </a:rPr>
              <a:t>repulsion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2A8F9190-053D-8470-0C22-3A2BCE079779}"/>
                  </a:ext>
                </a:extLst>
              </p:cNvPr>
              <p:cNvSpPr txBox="1"/>
              <p:nvPr/>
            </p:nvSpPr>
            <p:spPr>
              <a:xfrm>
                <a:off x="6014911" y="3435686"/>
                <a:ext cx="2764258" cy="402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0" dirty="0">
                    <a:ea typeface="Cambria Math" panose="02040503050406030204" pitchFamily="18" charset="0"/>
                  </a:rPr>
                  <a:t>If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b="0" dirty="0">
                    <a:ea typeface="Cambria Math" panose="020405030504060302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is constant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2A8F9190-053D-8470-0C22-3A2BCE079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911" y="3435686"/>
                <a:ext cx="2764258" cy="402931"/>
              </a:xfrm>
              <a:prstGeom prst="rect">
                <a:avLst/>
              </a:prstGeom>
              <a:blipFill>
                <a:blip r:embed="rId18"/>
                <a:stretch>
                  <a:fillRect l="-1987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1A39F5A-DD46-0700-FF18-0EEC9C6D57C2}"/>
              </a:ext>
            </a:extLst>
          </p:cNvPr>
          <p:cNvCxnSpPr>
            <a:cxnSpLocks/>
            <a:endCxn id="89" idx="0"/>
          </p:cNvCxnSpPr>
          <p:nvPr/>
        </p:nvCxnSpPr>
        <p:spPr>
          <a:xfrm flipH="1">
            <a:off x="7397040" y="2563366"/>
            <a:ext cx="493521" cy="8723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48F1E109-EFBE-FECE-E6C8-BF0B0D9A5C44}"/>
              </a:ext>
            </a:extLst>
          </p:cNvPr>
          <p:cNvSpPr txBox="1"/>
          <p:nvPr/>
        </p:nvSpPr>
        <p:spPr>
          <a:xfrm>
            <a:off x="270607" y="3840196"/>
            <a:ext cx="46311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Neutral conductor with a charge inside a cavity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FBB7515-B797-0620-E35C-A7F6E64C9B4B}"/>
              </a:ext>
            </a:extLst>
          </p:cNvPr>
          <p:cNvSpPr/>
          <p:nvPr/>
        </p:nvSpPr>
        <p:spPr>
          <a:xfrm>
            <a:off x="2200740" y="4940018"/>
            <a:ext cx="1717256" cy="101368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A0D3DBA-CE9A-01AD-1D21-99C879F3288D}"/>
                  </a:ext>
                </a:extLst>
              </p:cNvPr>
              <p:cNvSpPr txBox="1"/>
              <p:nvPr/>
            </p:nvSpPr>
            <p:spPr>
              <a:xfrm>
                <a:off x="3503361" y="5023508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A0D3DBA-CE9A-01AD-1D21-99C879F32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361" y="5023508"/>
                <a:ext cx="274114" cy="338554"/>
              </a:xfrm>
              <a:prstGeom prst="rect">
                <a:avLst/>
              </a:prstGeom>
              <a:blipFill>
                <a:blip r:embed="rId19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F7FD3892-C16C-8650-4972-EBB3A31C0E02}"/>
                  </a:ext>
                </a:extLst>
              </p:cNvPr>
              <p:cNvSpPr txBox="1"/>
              <p:nvPr/>
            </p:nvSpPr>
            <p:spPr>
              <a:xfrm>
                <a:off x="3655761" y="5137808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F7FD3892-C16C-8650-4972-EBB3A31C0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761" y="5137808"/>
                <a:ext cx="274114" cy="338554"/>
              </a:xfrm>
              <a:prstGeom prst="rect">
                <a:avLst/>
              </a:prstGeom>
              <a:blipFill>
                <a:blip r:embed="rId20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E43B3AC-9B9B-178B-F2A1-F4B12D6CD7D0}"/>
                  </a:ext>
                </a:extLst>
              </p:cNvPr>
              <p:cNvSpPr txBox="1"/>
              <p:nvPr/>
            </p:nvSpPr>
            <p:spPr>
              <a:xfrm>
                <a:off x="3665286" y="5271158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E43B3AC-9B9B-178B-F2A1-F4B12D6CD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286" y="5271158"/>
                <a:ext cx="274114" cy="338554"/>
              </a:xfrm>
              <a:prstGeom prst="rect">
                <a:avLst/>
              </a:prstGeom>
              <a:blipFill>
                <a:blip r:embed="rId21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D6BD86-C8B6-4216-C373-58A864C807B2}"/>
                  </a:ext>
                </a:extLst>
              </p:cNvPr>
              <p:cNvSpPr txBox="1"/>
              <p:nvPr/>
            </p:nvSpPr>
            <p:spPr>
              <a:xfrm>
                <a:off x="3587909" y="5388085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D6BD86-C8B6-4216-C373-58A864C80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909" y="5388085"/>
                <a:ext cx="274114" cy="338554"/>
              </a:xfrm>
              <a:prstGeom prst="rect">
                <a:avLst/>
              </a:prstGeom>
              <a:blipFill>
                <a:blip r:embed="rId22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EC68F10-D6E8-912E-8CE5-3B0D0061A703}"/>
                  </a:ext>
                </a:extLst>
              </p:cNvPr>
              <p:cNvSpPr txBox="1"/>
              <p:nvPr/>
            </p:nvSpPr>
            <p:spPr>
              <a:xfrm>
                <a:off x="2312090" y="5410805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EC68F10-D6E8-912E-8CE5-3B0D0061A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090" y="5410805"/>
                <a:ext cx="274114" cy="338554"/>
              </a:xfrm>
              <a:prstGeom prst="rect">
                <a:avLst/>
              </a:prstGeom>
              <a:blipFill>
                <a:blip r:embed="rId23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F3E9C3EA-B486-9515-0634-E30B5FFD25F1}"/>
                  </a:ext>
                </a:extLst>
              </p:cNvPr>
              <p:cNvSpPr txBox="1"/>
              <p:nvPr/>
            </p:nvSpPr>
            <p:spPr>
              <a:xfrm>
                <a:off x="2263660" y="5155358"/>
                <a:ext cx="27411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F3E9C3EA-B486-9515-0634-E30B5FFD2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660" y="5155358"/>
                <a:ext cx="274114" cy="338554"/>
              </a:xfrm>
              <a:prstGeom prst="rect">
                <a:avLst/>
              </a:prstGeom>
              <a:blipFill>
                <a:blip r:embed="rId24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1A3272B6-E442-422D-AB86-632136CA3AB1}"/>
                  </a:ext>
                </a:extLst>
              </p:cNvPr>
              <p:cNvSpPr/>
              <p:nvPr/>
            </p:nvSpPr>
            <p:spPr>
              <a:xfrm>
                <a:off x="3365506" y="5343511"/>
                <a:ext cx="193847" cy="19384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1A3272B6-E442-422D-AB86-632136CA3A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506" y="5343511"/>
                <a:ext cx="193847" cy="193847"/>
              </a:xfrm>
              <a:prstGeom prst="ellipse">
                <a:avLst/>
              </a:prstGeom>
              <a:blipFill>
                <a:blip r:embed="rId25"/>
                <a:stretch>
                  <a:fillRect l="-38235" t="-9091" r="-35294" b="-3636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7FC83A1D-AC48-1211-1ED7-9289654C9719}"/>
                  </a:ext>
                </a:extLst>
              </p:cNvPr>
              <p:cNvSpPr txBox="1"/>
              <p:nvPr/>
            </p:nvSpPr>
            <p:spPr>
              <a:xfrm>
                <a:off x="945897" y="4484651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7FC83A1D-AC48-1211-1ED7-9289654C9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97" y="4484651"/>
                <a:ext cx="435228" cy="333772"/>
              </a:xfrm>
              <a:prstGeom prst="rect">
                <a:avLst/>
              </a:prstGeom>
              <a:blipFill>
                <a:blip r:embed="rId26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7793D37-1718-CB1A-E27D-B8F4FCFAAD94}"/>
                  </a:ext>
                </a:extLst>
              </p:cNvPr>
              <p:cNvSpPr txBox="1"/>
              <p:nvPr/>
            </p:nvSpPr>
            <p:spPr>
              <a:xfrm>
                <a:off x="2331043" y="4172827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7793D37-1718-CB1A-E27D-B8F4FCFAA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043" y="4172827"/>
                <a:ext cx="435228" cy="333772"/>
              </a:xfrm>
              <a:prstGeom prst="rect">
                <a:avLst/>
              </a:prstGeom>
              <a:blipFill>
                <a:blip r:embed="rId27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4F4B0C9-D106-0F30-3B93-FC6F0F453327}"/>
                  </a:ext>
                </a:extLst>
              </p:cNvPr>
              <p:cNvSpPr txBox="1"/>
              <p:nvPr/>
            </p:nvSpPr>
            <p:spPr>
              <a:xfrm>
                <a:off x="945897" y="6003188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4F4B0C9-D106-0F30-3B93-FC6F0F453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97" y="6003188"/>
                <a:ext cx="435228" cy="333772"/>
              </a:xfrm>
              <a:prstGeom prst="rect">
                <a:avLst/>
              </a:prstGeom>
              <a:blipFill>
                <a:blip r:embed="rId28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C3A172B8-076A-7B24-BCE3-C493ADA037C9}"/>
                  </a:ext>
                </a:extLst>
              </p:cNvPr>
              <p:cNvSpPr txBox="1"/>
              <p:nvPr/>
            </p:nvSpPr>
            <p:spPr>
              <a:xfrm>
                <a:off x="2394834" y="6336960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C3A172B8-076A-7B24-BCE3-C493ADA03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34" y="6336960"/>
                <a:ext cx="435228" cy="333772"/>
              </a:xfrm>
              <a:prstGeom prst="rect">
                <a:avLst/>
              </a:prstGeom>
              <a:blipFill>
                <a:blip r:embed="rId29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9EEE6DF-C906-8B94-CA30-3836775EC5B2}"/>
                  </a:ext>
                </a:extLst>
              </p:cNvPr>
              <p:cNvSpPr txBox="1"/>
              <p:nvPr/>
            </p:nvSpPr>
            <p:spPr>
              <a:xfrm>
                <a:off x="3628038" y="6011664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9EEE6DF-C906-8B94-CA30-3836775EC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038" y="6011664"/>
                <a:ext cx="435228" cy="333772"/>
              </a:xfrm>
              <a:prstGeom prst="rect">
                <a:avLst/>
              </a:prstGeom>
              <a:blipFill>
                <a:blip r:embed="rId30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389D471-F3F3-F6B9-2A3D-52075FA07CFA}"/>
                  </a:ext>
                </a:extLst>
              </p:cNvPr>
              <p:cNvSpPr txBox="1"/>
              <p:nvPr/>
            </p:nvSpPr>
            <p:spPr>
              <a:xfrm>
                <a:off x="3610823" y="4484651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389D471-F3F3-F6B9-2A3D-52075FA07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823" y="4484651"/>
                <a:ext cx="435228" cy="333772"/>
              </a:xfrm>
              <a:prstGeom prst="rect">
                <a:avLst/>
              </a:prstGeom>
              <a:blipFill>
                <a:blip r:embed="rId31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84456E38-F9C2-A304-FBAA-A0AD99CACB17}"/>
                  </a:ext>
                </a:extLst>
              </p:cNvPr>
              <p:cNvSpPr txBox="1"/>
              <p:nvPr/>
            </p:nvSpPr>
            <p:spPr>
              <a:xfrm>
                <a:off x="982545" y="5209340"/>
                <a:ext cx="1141995" cy="402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84456E38-F9C2-A304-FBAA-A0AD99CAC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545" y="5209340"/>
                <a:ext cx="1141995" cy="402931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EC47279D-9401-C392-2346-D9CF3845209C}"/>
                  </a:ext>
                </a:extLst>
              </p:cNvPr>
              <p:cNvSpPr txBox="1"/>
              <p:nvPr/>
            </p:nvSpPr>
            <p:spPr>
              <a:xfrm>
                <a:off x="2929391" y="5250705"/>
                <a:ext cx="525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EC47279D-9401-C392-2346-D9CF38452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391" y="5250705"/>
                <a:ext cx="525766" cy="369332"/>
              </a:xfrm>
              <a:prstGeom prst="rect">
                <a:avLst/>
              </a:prstGeom>
              <a:blipFill>
                <a:blip r:embed="rId33"/>
                <a:stretch>
                  <a:fillRect r="-1163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CAE0D54F-B406-F0A1-7F11-14FED05909FB}"/>
                  </a:ext>
                </a:extLst>
              </p:cNvPr>
              <p:cNvSpPr txBox="1"/>
              <p:nvPr/>
            </p:nvSpPr>
            <p:spPr>
              <a:xfrm>
                <a:off x="2022891" y="4668515"/>
                <a:ext cx="525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CAE0D54F-B406-F0A1-7F11-14FED0590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2891" y="4668515"/>
                <a:ext cx="525766" cy="369332"/>
              </a:xfrm>
              <a:prstGeom prst="rect">
                <a:avLst/>
              </a:prstGeom>
              <a:blipFill>
                <a:blip r:embed="rId34"/>
                <a:stretch>
                  <a:fillRect r="-1163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F03EFB0B-1D2A-69EE-BF7A-2CCDDC851066}"/>
              </a:ext>
            </a:extLst>
          </p:cNvPr>
          <p:cNvCxnSpPr>
            <a:cxnSpLocks/>
            <a:stCxn id="138" idx="3"/>
            <a:endCxn id="97" idx="0"/>
          </p:cNvCxnSpPr>
          <p:nvPr/>
        </p:nvCxnSpPr>
        <p:spPr>
          <a:xfrm>
            <a:off x="2548657" y="4853181"/>
            <a:ext cx="510711" cy="86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8C618BAC-5E26-AD6B-689F-4A295768E012}"/>
                  </a:ext>
                </a:extLst>
              </p:cNvPr>
              <p:cNvSpPr txBox="1"/>
              <p:nvPr/>
            </p:nvSpPr>
            <p:spPr>
              <a:xfrm>
                <a:off x="4179584" y="4282205"/>
                <a:ext cx="525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8C618BAC-5E26-AD6B-689F-4A295768E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584" y="4282205"/>
                <a:ext cx="525766" cy="369332"/>
              </a:xfrm>
              <a:prstGeom prst="rect">
                <a:avLst/>
              </a:prstGeom>
              <a:blipFill>
                <a:blip r:embed="rId35"/>
                <a:stretch>
                  <a:fillRect r="-1163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9B25AD35-C5B3-178B-CBA4-B06416DEC5C9}"/>
              </a:ext>
            </a:extLst>
          </p:cNvPr>
          <p:cNvCxnSpPr>
            <a:cxnSpLocks/>
            <a:stCxn id="148" idx="2"/>
          </p:cNvCxnSpPr>
          <p:nvPr/>
        </p:nvCxnSpPr>
        <p:spPr>
          <a:xfrm flipH="1">
            <a:off x="4031856" y="4651537"/>
            <a:ext cx="410611" cy="3377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00D7D443-EC8D-2AEB-14F7-1E4F60C2D2B8}"/>
              </a:ext>
            </a:extLst>
          </p:cNvPr>
          <p:cNvSpPr txBox="1"/>
          <p:nvPr/>
        </p:nvSpPr>
        <p:spPr>
          <a:xfrm>
            <a:off x="5099538" y="4334013"/>
            <a:ext cx="355108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Charge is drawn to cavity surface to cancel cavity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Conductor now has an excess surface charge (inner and outer)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Surface charge redistributes according to mutual repulsion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7776B7-66C9-8900-96EC-9CA5000F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05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</a:t>
            </a:r>
            <a:r>
              <a:rPr lang="en-US" dirty="0">
                <a:solidFill>
                  <a:schemeClr val="accent1"/>
                </a:solidFill>
              </a:rPr>
              <a:t>uniform spherical </a:t>
            </a:r>
            <a:r>
              <a:rPr lang="en-US" dirty="0"/>
              <a:t>charge </a:t>
            </a:r>
            <a:r>
              <a:rPr lang="en-US" dirty="0">
                <a:solidFill>
                  <a:schemeClr val="accent1"/>
                </a:solidFill>
              </a:rPr>
              <a:t>distribution</a:t>
            </a:r>
            <a:r>
              <a:rPr lang="en-US" dirty="0"/>
              <a:t> on a conductor acts like a </a:t>
            </a:r>
            <a:r>
              <a:rPr lang="en-US" dirty="0">
                <a:solidFill>
                  <a:schemeClr val="accent1"/>
                </a:solidFill>
              </a:rPr>
              <a:t>point charge</a:t>
            </a:r>
            <a:r>
              <a:rPr lang="en-US" dirty="0"/>
              <a:t> at the conductor’s center for points </a:t>
            </a:r>
            <a:r>
              <a:rPr lang="en-US" dirty="0">
                <a:solidFill>
                  <a:schemeClr val="accent1"/>
                </a:solidFill>
              </a:rPr>
              <a:t>outside the conductor</a:t>
            </a:r>
            <a:r>
              <a:rPr lang="en-US" dirty="0"/>
              <a:t>.</a:t>
            </a:r>
          </a:p>
        </p:txBody>
      </p:sp>
      <p:pic>
        <p:nvPicPr>
          <p:cNvPr id="4" name="Picture 3" descr="Chart, schematic, radar chart&#10;&#10;Description automatically generated">
            <a:extLst>
              <a:ext uri="{FF2B5EF4-FFF2-40B4-BE49-F238E27FC236}">
                <a16:creationId xmlns:a16="http://schemas.microsoft.com/office/drawing/2014/main" id="{97D13947-82F8-56FD-CEF3-B8CEBE90E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113" y="1231901"/>
            <a:ext cx="2941248" cy="2784799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1B5A201-04EB-2936-D7C0-E41F13EFB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06" y="4016700"/>
            <a:ext cx="3808755" cy="2553597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4AE69C77-0B0B-8B36-D776-955074ED8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828" y="4016700"/>
            <a:ext cx="3584728" cy="257925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E17D63-94AE-D051-6A11-6B1F3AF33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02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1"/>
                </a:solidFill>
              </a:rPr>
              <a:t>potential energy </a:t>
            </a:r>
            <a:r>
              <a:rPr lang="en-US" dirty="0"/>
              <a:t>of a system (source and test charge) </a:t>
            </a:r>
            <a:r>
              <a:rPr lang="en-US" dirty="0">
                <a:solidFill>
                  <a:schemeClr val="accent1"/>
                </a:solidFill>
              </a:rPr>
              <a:t>changes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when </a:t>
            </a:r>
            <a:r>
              <a:rPr lang="en-US" dirty="0">
                <a:solidFill>
                  <a:srgbClr val="0070C0"/>
                </a:solidFill>
              </a:rPr>
              <a:t>work</a:t>
            </a:r>
            <a:r>
              <a:rPr lang="en-US" dirty="0"/>
              <a:t> is done to </a:t>
            </a:r>
            <a:r>
              <a:rPr lang="en-US" dirty="0">
                <a:solidFill>
                  <a:schemeClr val="accent1"/>
                </a:solidFill>
              </a:rPr>
              <a:t>move the test charge </a:t>
            </a:r>
            <a:r>
              <a:rPr lang="en-US" dirty="0"/>
              <a:t>in the </a:t>
            </a:r>
            <a:r>
              <a:rPr lang="en-US" dirty="0">
                <a:solidFill>
                  <a:schemeClr val="accent1"/>
                </a:solidFill>
              </a:rPr>
              <a:t>source’s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field</a:t>
            </a:r>
            <a:r>
              <a:rPr lang="en-US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F05A8DB-5CF4-4A0F-B319-407606C2A62B}"/>
                  </a:ext>
                </a:extLst>
              </p:cNvPr>
              <p:cNvSpPr txBox="1"/>
              <p:nvPr/>
            </p:nvSpPr>
            <p:spPr>
              <a:xfrm>
                <a:off x="6705163" y="5271346"/>
                <a:ext cx="932948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F05A8DB-5CF4-4A0F-B319-407606C2A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163" y="5271346"/>
                <a:ext cx="932948" cy="57618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6278B13D-F110-E4BE-9A0B-5F753486249F}"/>
              </a:ext>
            </a:extLst>
          </p:cNvPr>
          <p:cNvSpPr txBox="1"/>
          <p:nvPr/>
        </p:nvSpPr>
        <p:spPr>
          <a:xfrm>
            <a:off x="4811902" y="3877874"/>
            <a:ext cx="36367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Work done per unit of charge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440CFB-1C54-74DA-3874-5C963AD7353C}"/>
                  </a:ext>
                </a:extLst>
              </p:cNvPr>
              <p:cNvSpPr txBox="1"/>
              <p:nvPr/>
            </p:nvSpPr>
            <p:spPr>
              <a:xfrm>
                <a:off x="670212" y="1380175"/>
                <a:ext cx="288894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u="sng" dirty="0"/>
                  <a:t>Sys</a:t>
                </a:r>
                <a:r>
                  <a:rPr lang="en-US" dirty="0"/>
                  <a:t>: Source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, test charge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</a:t>
                </a:r>
                <a:r>
                  <a:rPr lang="en-US" u="sng" dirty="0"/>
                  <a:t>Env</a:t>
                </a:r>
                <a:r>
                  <a:rPr lang="en-US" dirty="0"/>
                  <a:t>: Person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440CFB-1C54-74DA-3874-5C963AD73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12" y="1380175"/>
                <a:ext cx="2888943" cy="646331"/>
              </a:xfrm>
              <a:prstGeom prst="rect">
                <a:avLst/>
              </a:prstGeom>
              <a:blipFill>
                <a:blip r:embed="rId3"/>
                <a:stretch>
                  <a:fillRect l="-1899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6E98D2-06EB-1CCD-1C48-BD2F9D38AD62}"/>
              </a:ext>
            </a:extLst>
          </p:cNvPr>
          <p:cNvCxnSpPr>
            <a:cxnSpLocks/>
          </p:cNvCxnSpPr>
          <p:nvPr/>
        </p:nvCxnSpPr>
        <p:spPr>
          <a:xfrm flipH="1">
            <a:off x="5022236" y="2470956"/>
            <a:ext cx="1612242" cy="2370"/>
          </a:xfrm>
          <a:prstGeom prst="line">
            <a:avLst/>
          </a:prstGeom>
          <a:ln w="190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99B57F-0E53-3110-82F4-D003BEC43829}"/>
              </a:ext>
            </a:extLst>
          </p:cNvPr>
          <p:cNvCxnSpPr>
            <a:cxnSpLocks/>
          </p:cNvCxnSpPr>
          <p:nvPr/>
        </p:nvCxnSpPr>
        <p:spPr>
          <a:xfrm flipV="1">
            <a:off x="4972713" y="1862324"/>
            <a:ext cx="899902" cy="326702"/>
          </a:xfrm>
          <a:prstGeom prst="line">
            <a:avLst/>
          </a:prstGeom>
          <a:ln w="190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BA08EE-EFA6-48E1-C2A1-5E6B968C61DD}"/>
                  </a:ext>
                </a:extLst>
              </p:cNvPr>
              <p:cNvSpPr txBox="1"/>
              <p:nvPr/>
            </p:nvSpPr>
            <p:spPr>
              <a:xfrm>
                <a:off x="867278" y="2356255"/>
                <a:ext cx="1274647" cy="424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=∆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BA08EE-EFA6-48E1-C2A1-5E6B968C6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78" y="2356255"/>
                <a:ext cx="1274647" cy="424732"/>
              </a:xfrm>
              <a:prstGeom prst="rect">
                <a:avLst/>
              </a:prstGeom>
              <a:blipFill>
                <a:blip r:embed="rId4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BBEDA7E1-FD2A-8CAE-ABC5-1DC60659A65B}"/>
              </a:ext>
            </a:extLst>
          </p:cNvPr>
          <p:cNvSpPr/>
          <p:nvPr/>
        </p:nvSpPr>
        <p:spPr>
          <a:xfrm>
            <a:off x="6634478" y="2381220"/>
            <a:ext cx="141371" cy="141371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92EC1A-A3D9-00C6-6A91-500D9D5277DE}"/>
              </a:ext>
            </a:extLst>
          </p:cNvPr>
          <p:cNvCxnSpPr>
            <a:cxnSpLocks/>
          </p:cNvCxnSpPr>
          <p:nvPr/>
        </p:nvCxnSpPr>
        <p:spPr>
          <a:xfrm flipH="1">
            <a:off x="6155774" y="2291544"/>
            <a:ext cx="51484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8AD10-473D-57FE-242E-4285B315CDB3}"/>
                  </a:ext>
                </a:extLst>
              </p:cNvPr>
              <p:cNvSpPr txBox="1"/>
              <p:nvPr/>
            </p:nvSpPr>
            <p:spPr>
              <a:xfrm>
                <a:off x="6114780" y="1849490"/>
                <a:ext cx="682238" cy="3383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8AD10-473D-57FE-242E-4285B315C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4780" y="1849490"/>
                <a:ext cx="682238" cy="338362"/>
              </a:xfrm>
              <a:prstGeom prst="rect">
                <a:avLst/>
              </a:prstGeom>
              <a:blipFill>
                <a:blip r:embed="rId5"/>
                <a:stretch>
                  <a:fillRect l="-7143" t="-37500" r="-2679" b="-1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1A7E6BD5-C1A3-0327-20E7-9CCC3F35C5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11256" y="2295365"/>
            <a:ext cx="661022" cy="22722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FE81C95-C1EB-B116-1229-61A82365C877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6945371" y="1950585"/>
            <a:ext cx="738248" cy="25787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17DBA86-2A54-89AA-5FEA-85C2FD3A30E4}"/>
              </a:ext>
            </a:extLst>
          </p:cNvPr>
          <p:cNvSpPr txBox="1"/>
          <p:nvPr/>
        </p:nvSpPr>
        <p:spPr>
          <a:xfrm>
            <a:off x="6415957" y="1304254"/>
            <a:ext cx="2535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External force overcome internal repulsion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A7E7811-4CC9-1E9B-E702-21EE15008007}"/>
                  </a:ext>
                </a:extLst>
              </p:cNvPr>
              <p:cNvSpPr txBox="1"/>
              <p:nvPr/>
            </p:nvSpPr>
            <p:spPr>
              <a:xfrm>
                <a:off x="5541800" y="2043177"/>
                <a:ext cx="1849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A7E7811-4CC9-1E9B-E702-21EE15008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800" y="2043177"/>
                <a:ext cx="184922" cy="276999"/>
              </a:xfrm>
              <a:prstGeom prst="rect">
                <a:avLst/>
              </a:prstGeom>
              <a:blipFill>
                <a:blip r:embed="rId7"/>
                <a:stretch>
                  <a:fillRect l="-33333" r="-26667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45DB990-EC51-9FE0-7E11-6576B1BC2ECE}"/>
              </a:ext>
            </a:extLst>
          </p:cNvPr>
          <p:cNvCxnSpPr>
            <a:cxnSpLocks/>
          </p:cNvCxnSpPr>
          <p:nvPr/>
        </p:nvCxnSpPr>
        <p:spPr>
          <a:xfrm flipH="1">
            <a:off x="5667545" y="2458558"/>
            <a:ext cx="957408" cy="1000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9AC121-3ED3-5B93-2937-CA132667FCD0}"/>
              </a:ext>
            </a:extLst>
          </p:cNvPr>
          <p:cNvGrpSpPr/>
          <p:nvPr/>
        </p:nvGrpSpPr>
        <p:grpSpPr>
          <a:xfrm>
            <a:off x="3472857" y="1689111"/>
            <a:ext cx="1549379" cy="1549379"/>
            <a:chOff x="3683241" y="1693158"/>
            <a:chExt cx="1549379" cy="1549379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17C5519-344A-4454-8C1E-6977AFDFE5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31334" y="2076806"/>
              <a:ext cx="112343" cy="121911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549675C-25FA-9244-CD49-44C6DBB86663}"/>
                </a:ext>
              </a:extLst>
            </p:cNvPr>
            <p:cNvCxnSpPr>
              <a:cxnSpLocks/>
            </p:cNvCxnSpPr>
            <p:nvPr/>
          </p:nvCxnSpPr>
          <p:spPr>
            <a:xfrm>
              <a:off x="4842853" y="2467947"/>
              <a:ext cx="163101" cy="632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FF60E9E-8DC7-444C-17FD-01168D7B2BA8}"/>
                </a:ext>
              </a:extLst>
            </p:cNvPr>
            <p:cNvCxnSpPr>
              <a:cxnSpLocks/>
            </p:cNvCxnSpPr>
            <p:nvPr/>
          </p:nvCxnSpPr>
          <p:spPr>
            <a:xfrm>
              <a:off x="3683241" y="2467848"/>
              <a:ext cx="1549379" cy="0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D4CF237-2AC4-0AC0-896E-747E0499DDBB}"/>
                </a:ext>
              </a:extLst>
            </p:cNvPr>
            <p:cNvCxnSpPr>
              <a:cxnSpLocks/>
            </p:cNvCxnSpPr>
            <p:nvPr/>
          </p:nvCxnSpPr>
          <p:spPr>
            <a:xfrm>
              <a:off x="3910142" y="1920059"/>
              <a:ext cx="1095577" cy="1095577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3D54797-7420-F0D9-DDD4-4B7AA72BDE4B}"/>
                </a:ext>
              </a:extLst>
            </p:cNvPr>
            <p:cNvCxnSpPr>
              <a:cxnSpLocks/>
            </p:cNvCxnSpPr>
            <p:nvPr/>
          </p:nvCxnSpPr>
          <p:spPr>
            <a:xfrm>
              <a:off x="4457931" y="1693158"/>
              <a:ext cx="0" cy="1549379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BDB7FC0-3955-8999-E2AC-B3914B157E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0142" y="1920059"/>
              <a:ext cx="1095577" cy="1095577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AD73033-9BAD-9E8D-1AFF-0C9592B628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51826" y="1755775"/>
              <a:ext cx="619285" cy="1417638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54DFD24-621C-CE21-8921-E41C6B3418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40752" y="1755775"/>
              <a:ext cx="613547" cy="1417638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09EBB0-7C4E-FC8E-418B-955925EE54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0327" y="2193171"/>
              <a:ext cx="1443739" cy="556686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7835C74-581E-7199-BC58-4F92AEEABC7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43130" y="2187289"/>
              <a:ext cx="1425770" cy="593375"/>
            </a:xfrm>
            <a:prstGeom prst="line">
              <a:avLst/>
            </a:prstGeom>
            <a:ln w="190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396DD063-AA7E-3F87-201A-5069F83683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60132" y="2737176"/>
              <a:ext cx="132743" cy="123175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A6EAE139-FCFA-F69C-5B25-13E4522DED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51905" y="2848695"/>
              <a:ext cx="10200" cy="173933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0984C59D-4EB7-DBE3-E632-FB4E8AD60103}"/>
                </a:ext>
              </a:extLst>
            </p:cNvPr>
            <p:cNvCxnSpPr>
              <a:cxnSpLocks/>
            </p:cNvCxnSpPr>
            <p:nvPr/>
          </p:nvCxnSpPr>
          <p:spPr>
            <a:xfrm>
              <a:off x="4731334" y="2737176"/>
              <a:ext cx="112343" cy="123175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CA494ACE-BAAB-45BF-4314-6572BA76609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51905" y="1914529"/>
              <a:ext cx="10200" cy="172669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B9361D2E-E32A-20B4-0AD0-5F666C946D8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60132" y="2076806"/>
              <a:ext cx="132743" cy="121911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50B452C9-C543-D857-1E8E-63ADB3EA1D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7855" y="2467947"/>
              <a:ext cx="183501" cy="632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47779BAB-6EAF-F2F0-7471-F83E4414A0FD}"/>
                    </a:ext>
                  </a:extLst>
                </p:cNvPr>
                <p:cNvSpPr/>
                <p:nvPr/>
              </p:nvSpPr>
              <p:spPr>
                <a:xfrm>
                  <a:off x="4352550" y="2368133"/>
                  <a:ext cx="205979" cy="20597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 +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B3B53AB0-009F-39E5-2C4A-5853C86C7E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2550" y="2368133"/>
                  <a:ext cx="205979" cy="205979"/>
                </a:xfrm>
                <a:prstGeom prst="ellipse">
                  <a:avLst/>
                </a:prstGeom>
                <a:blipFill>
                  <a:blip r:embed="rId8"/>
                  <a:stretch>
                    <a:fillRect l="-33333" t="-5714" r="-30556" b="-31429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F90C57C5-0B1C-7119-97D4-48475160054A}"/>
                </a:ext>
              </a:extLst>
            </p:cNvPr>
            <p:cNvCxnSpPr>
              <a:cxnSpLocks/>
            </p:cNvCxnSpPr>
            <p:nvPr/>
          </p:nvCxnSpPr>
          <p:spPr>
            <a:xfrm>
              <a:off x="4802853" y="2620702"/>
              <a:ext cx="145381" cy="74820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B443904A-A7EB-DB0F-A273-BFB699E11E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39454" y="2819706"/>
              <a:ext cx="60694" cy="144590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F3E54696-AE1B-6935-F5E5-86F128E9E87A}"/>
                </a:ext>
              </a:extLst>
            </p:cNvPr>
            <p:cNvCxnSpPr>
              <a:cxnSpLocks/>
            </p:cNvCxnSpPr>
            <p:nvPr/>
          </p:nvCxnSpPr>
          <p:spPr>
            <a:xfrm>
              <a:off x="4600227" y="2810416"/>
              <a:ext cx="64876" cy="168143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C0A2315A-3A7F-5C8E-5609-D54CB3A9EE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26286" y="2280067"/>
              <a:ext cx="137716" cy="53232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1CE5DEDD-8458-3903-C76E-75E5E88381A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31265" y="1952317"/>
              <a:ext cx="63720" cy="171602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652E34F7-EC85-62A0-E748-3DAD2A95AE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48828" y="2614714"/>
              <a:ext cx="136749" cy="55777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DB59D2A1-B470-E7E8-9A81-02B6E6870C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47240" y="2271615"/>
              <a:ext cx="154444" cy="66448"/>
            </a:xfrm>
            <a:prstGeom prst="straightConnector1">
              <a:avLst/>
            </a:prstGeom>
            <a:ln w="19050">
              <a:solidFill>
                <a:srgbClr val="CC00CC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955B135-32A3-6437-D248-F224F8AD73FA}"/>
              </a:ext>
            </a:extLst>
          </p:cNvPr>
          <p:cNvCxnSpPr>
            <a:cxnSpLocks/>
          </p:cNvCxnSpPr>
          <p:nvPr/>
        </p:nvCxnSpPr>
        <p:spPr>
          <a:xfrm>
            <a:off x="4954657" y="2773442"/>
            <a:ext cx="763974" cy="310911"/>
          </a:xfrm>
          <a:prstGeom prst="line">
            <a:avLst/>
          </a:prstGeom>
          <a:ln w="190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6E653448-B5BB-7AB9-114F-E8C8070A6005}"/>
                  </a:ext>
                </a:extLst>
              </p:cNvPr>
              <p:cNvSpPr/>
              <p:nvPr/>
            </p:nvSpPr>
            <p:spPr>
              <a:xfrm>
                <a:off x="5475498" y="2364086"/>
                <a:ext cx="193847" cy="19384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6E653448-B5BB-7AB9-114F-E8C8070A60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498" y="2364086"/>
                <a:ext cx="193847" cy="193847"/>
              </a:xfrm>
              <a:prstGeom prst="ellipse">
                <a:avLst/>
              </a:prstGeom>
              <a:blipFill>
                <a:blip r:embed="rId9"/>
                <a:stretch>
                  <a:fillRect l="-38235" t="-8824" r="-35294" b="-3529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6F8031E-AA87-B9B9-2BC6-4CCFA1780D93}"/>
                  </a:ext>
                </a:extLst>
              </p:cNvPr>
              <p:cNvSpPr txBox="1"/>
              <p:nvPr/>
            </p:nvSpPr>
            <p:spPr>
              <a:xfrm>
                <a:off x="3879930" y="2328575"/>
                <a:ext cx="21512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6F8031E-AA87-B9B9-2BC6-4CCFA1780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930" y="2328575"/>
                <a:ext cx="215122" cy="276999"/>
              </a:xfrm>
              <a:prstGeom prst="rect">
                <a:avLst/>
              </a:prstGeom>
              <a:blipFill>
                <a:blip r:embed="rId10"/>
                <a:stretch>
                  <a:fillRect l="-36111" r="-30556" b="-3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F54F75E9-F424-BD85-E32C-AFEBD7CFD917}"/>
                  </a:ext>
                </a:extLst>
              </p:cNvPr>
              <p:cNvSpPr/>
              <p:nvPr/>
            </p:nvSpPr>
            <p:spPr>
              <a:xfrm>
                <a:off x="1104678" y="4499549"/>
                <a:ext cx="2497420" cy="4247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 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F54F75E9-F424-BD85-E32C-AFEBD7CFD9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678" y="4499549"/>
                <a:ext cx="2497420" cy="424732"/>
              </a:xfrm>
              <a:prstGeom prst="rect">
                <a:avLst/>
              </a:prstGeom>
              <a:blipFill>
                <a:blip r:embed="rId11"/>
                <a:stretch>
                  <a:fillRect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E91EE00-23CB-BCDD-4846-008FC6F9D2DF}"/>
              </a:ext>
            </a:extLst>
          </p:cNvPr>
          <p:cNvCxnSpPr>
            <a:cxnSpLocks/>
          </p:cNvCxnSpPr>
          <p:nvPr/>
        </p:nvCxnSpPr>
        <p:spPr>
          <a:xfrm>
            <a:off x="4251721" y="3482103"/>
            <a:ext cx="1297345" cy="0"/>
          </a:xfrm>
          <a:prstGeom prst="straightConnector1">
            <a:avLst/>
          </a:prstGeom>
          <a:ln w="22225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A78CEFB-2A59-B53B-F81E-FE8CBF7DFAA5}"/>
                  </a:ext>
                </a:extLst>
              </p:cNvPr>
              <p:cNvSpPr txBox="1"/>
              <p:nvPr/>
            </p:nvSpPr>
            <p:spPr>
              <a:xfrm>
                <a:off x="4859110" y="3149101"/>
                <a:ext cx="17691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A78CEFB-2A59-B53B-F81E-FE8CBF7DF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110" y="3149101"/>
                <a:ext cx="176911" cy="276999"/>
              </a:xfrm>
              <a:prstGeom prst="rect">
                <a:avLst/>
              </a:prstGeom>
              <a:blipFill>
                <a:blip r:embed="rId12"/>
                <a:stretch>
                  <a:fillRect l="-17241" r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9255B81-9B34-65FE-43FC-C771A889BACF}"/>
              </a:ext>
            </a:extLst>
          </p:cNvPr>
          <p:cNvCxnSpPr>
            <a:cxnSpLocks/>
            <a:endCxn id="68" idx="4"/>
          </p:cNvCxnSpPr>
          <p:nvPr/>
        </p:nvCxnSpPr>
        <p:spPr>
          <a:xfrm flipV="1">
            <a:off x="5572422" y="2557933"/>
            <a:ext cx="0" cy="9241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4EDA54-269E-E6E7-EC35-3F33BC0242E9}"/>
              </a:ext>
            </a:extLst>
          </p:cNvPr>
          <p:cNvCxnSpPr>
            <a:cxnSpLocks/>
          </p:cNvCxnSpPr>
          <p:nvPr/>
        </p:nvCxnSpPr>
        <p:spPr>
          <a:xfrm flipV="1">
            <a:off x="4237141" y="3266101"/>
            <a:ext cx="0" cy="216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23CCDDB-3A75-6C25-AAF3-88EB965C8330}"/>
              </a:ext>
            </a:extLst>
          </p:cNvPr>
          <p:cNvCxnSpPr>
            <a:cxnSpLocks/>
          </p:cNvCxnSpPr>
          <p:nvPr/>
        </p:nvCxnSpPr>
        <p:spPr>
          <a:xfrm flipH="1">
            <a:off x="3056045" y="4557533"/>
            <a:ext cx="388189" cy="3416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737D81CE-A017-EC6A-F4D0-D7E61C774705}"/>
              </a:ext>
            </a:extLst>
          </p:cNvPr>
          <p:cNvSpPr/>
          <p:nvPr/>
        </p:nvSpPr>
        <p:spPr>
          <a:xfrm>
            <a:off x="685801" y="3881359"/>
            <a:ext cx="3654980" cy="22884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DBA643B-2B72-F103-9F63-DD7E1E7EB791}"/>
              </a:ext>
            </a:extLst>
          </p:cNvPr>
          <p:cNvSpPr/>
          <p:nvPr/>
        </p:nvSpPr>
        <p:spPr>
          <a:xfrm>
            <a:off x="4803219" y="3861405"/>
            <a:ext cx="3654980" cy="23083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78128F1-4BD5-AC55-B747-675053831C20}"/>
              </a:ext>
            </a:extLst>
          </p:cNvPr>
          <p:cNvSpPr txBox="1"/>
          <p:nvPr/>
        </p:nvSpPr>
        <p:spPr>
          <a:xfrm>
            <a:off x="697969" y="3885204"/>
            <a:ext cx="36428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Moving a charge from infinity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24E93E65-2931-2ADD-D6F4-FA7BBB655B13}"/>
                  </a:ext>
                </a:extLst>
              </p:cNvPr>
              <p:cNvSpPr/>
              <p:nvPr/>
            </p:nvSpPr>
            <p:spPr>
              <a:xfrm>
                <a:off x="1192107" y="2825510"/>
                <a:ext cx="1644348" cy="4247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24E93E65-2931-2ADD-D6F4-FA7BBB655B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107" y="2825510"/>
                <a:ext cx="1644348" cy="424732"/>
              </a:xfrm>
              <a:prstGeom prst="rect">
                <a:avLst/>
              </a:prstGeom>
              <a:blipFill>
                <a:blip r:embed="rId13"/>
                <a:stretch>
                  <a:fillRect b="-101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9EF79EA9-CBF7-05EF-D3B5-1C00DB705D18}"/>
                  </a:ext>
                </a:extLst>
              </p:cNvPr>
              <p:cNvSpPr/>
              <p:nvPr/>
            </p:nvSpPr>
            <p:spPr>
              <a:xfrm>
                <a:off x="3025143" y="4800688"/>
                <a:ext cx="121427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>
                    <a:solidFill>
                      <a:schemeClr val="accent1"/>
                    </a:solidFill>
                  </a:rPr>
                  <a:t> at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2000" dirty="0">
                    <a:solidFill>
                      <a:schemeClr val="accent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9EF79EA9-CBF7-05EF-D3B5-1C00DB705D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143" y="4800688"/>
                <a:ext cx="1214274" cy="400110"/>
              </a:xfrm>
              <a:prstGeom prst="rect">
                <a:avLst/>
              </a:prstGeom>
              <a:blipFill>
                <a:blip r:embed="rId14"/>
                <a:stretch>
                  <a:fillRect t="-9231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F8FDE1C4-A27C-8F07-B103-D0ECD5D212BF}"/>
                  </a:ext>
                </a:extLst>
              </p:cNvPr>
              <p:cNvSpPr/>
              <p:nvPr/>
            </p:nvSpPr>
            <p:spPr>
              <a:xfrm>
                <a:off x="954016" y="5259768"/>
                <a:ext cx="2120529" cy="66851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 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𝑞𝑄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F8FDE1C4-A27C-8F07-B103-D0ECD5D212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016" y="5259768"/>
                <a:ext cx="2120529" cy="66851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C85D24B-C35B-5F05-6AC1-CAA95A3B1D25}"/>
                  </a:ext>
                </a:extLst>
              </p:cNvPr>
              <p:cNvSpPr txBox="1"/>
              <p:nvPr/>
            </p:nvSpPr>
            <p:spPr>
              <a:xfrm>
                <a:off x="5479072" y="4451574"/>
                <a:ext cx="2397266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 </m:t>
                              </m:r>
                              <m:r>
                                <a:rPr lang="en-US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𝑡𝑜</m:t>
                              </m:r>
                              <m:r>
                                <a:rPr lang="en-US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𝑞𝑄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C85D24B-C35B-5F05-6AC1-CAA95A3B1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072" y="4451574"/>
                <a:ext cx="2397266" cy="78386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F8AE4C4-A568-64D8-557A-651946F1A985}"/>
              </a:ext>
            </a:extLst>
          </p:cNvPr>
          <p:cNvCxnSpPr>
            <a:cxnSpLocks/>
          </p:cNvCxnSpPr>
          <p:nvPr/>
        </p:nvCxnSpPr>
        <p:spPr>
          <a:xfrm flipH="1">
            <a:off x="6114781" y="5847529"/>
            <a:ext cx="1199714" cy="57993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578FDEB1-AB4B-7940-6DC0-4DB6420F3504}"/>
              </a:ext>
            </a:extLst>
          </p:cNvPr>
          <p:cNvSpPr txBox="1"/>
          <p:nvPr/>
        </p:nvSpPr>
        <p:spPr>
          <a:xfrm>
            <a:off x="4972713" y="6204280"/>
            <a:ext cx="16206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Depends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only on source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71017" y="5356820"/>
            <a:ext cx="1799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Electric potential</a:t>
            </a:r>
          </a:p>
          <a:p>
            <a:r>
              <a:rPr lang="en-US" dirty="0">
                <a:solidFill>
                  <a:schemeClr val="accent1"/>
                </a:solidFill>
              </a:rPr>
              <a:t>Created by Q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65AE33-1C11-8E60-AF5B-AE062A5A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57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4E9EBF89-16CE-D42C-5898-C883E14BE03B}"/>
                  </a:ext>
                </a:extLst>
              </p:cNvPr>
              <p:cNvSpPr txBox="1"/>
              <p:nvPr/>
            </p:nvSpPr>
            <p:spPr>
              <a:xfrm>
                <a:off x="1570788" y="5032545"/>
                <a:ext cx="184922" cy="40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600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4E9EBF89-16CE-D42C-5898-C883E14BE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788" y="5032545"/>
                <a:ext cx="184922" cy="400110"/>
              </a:xfrm>
              <a:prstGeom prst="rect">
                <a:avLst/>
              </a:prstGeom>
              <a:blipFill>
                <a:blip r:embed="rId3"/>
                <a:stretch>
                  <a:fillRect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320" y="453155"/>
            <a:ext cx="7886700" cy="856924"/>
          </a:xfrm>
        </p:spPr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1"/>
                </a:solidFill>
              </a:rPr>
              <a:t>electric potential </a:t>
            </a:r>
            <a:r>
              <a:rPr lang="en-US" dirty="0"/>
              <a:t>measures the </a:t>
            </a:r>
            <a:r>
              <a:rPr lang="en-US" dirty="0">
                <a:solidFill>
                  <a:schemeClr val="accent1"/>
                </a:solidFill>
              </a:rPr>
              <a:t>work done per unit charge </a:t>
            </a:r>
            <a:r>
              <a:rPr lang="en-US" dirty="0"/>
              <a:t>when moving a test charge from infinity to a </a:t>
            </a:r>
            <a:r>
              <a:rPr lang="en-US" dirty="0">
                <a:solidFill>
                  <a:schemeClr val="accent1"/>
                </a:solidFill>
              </a:rPr>
              <a:t>location</a:t>
            </a:r>
            <a:r>
              <a:rPr lang="en-US" dirty="0"/>
              <a:t> in the field of a source. </a:t>
            </a:r>
            <a:r>
              <a:rPr lang="en-US" dirty="0">
                <a:solidFill>
                  <a:schemeClr val="accent1"/>
                </a:solidFill>
              </a:rPr>
              <a:t>The electric potential is a scalar field.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F05A8DB-5CF4-4A0F-B319-407606C2A62B}"/>
                  </a:ext>
                </a:extLst>
              </p:cNvPr>
              <p:cNvSpPr txBox="1"/>
              <p:nvPr/>
            </p:nvSpPr>
            <p:spPr>
              <a:xfrm>
                <a:off x="1235953" y="2388610"/>
                <a:ext cx="932948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F05A8DB-5CF4-4A0F-B319-407606C2A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953" y="2388610"/>
                <a:ext cx="932948" cy="57618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6CB3E706-6D74-DF44-7641-946494CE7CB5}"/>
              </a:ext>
            </a:extLst>
          </p:cNvPr>
          <p:cNvSpPr/>
          <p:nvPr/>
        </p:nvSpPr>
        <p:spPr>
          <a:xfrm>
            <a:off x="825400" y="2225867"/>
            <a:ext cx="1814479" cy="929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8C05A8-889E-F999-C679-50EEF416FE04}"/>
                  </a:ext>
                </a:extLst>
              </p:cNvPr>
              <p:cNvSpPr txBox="1"/>
              <p:nvPr/>
            </p:nvSpPr>
            <p:spPr>
              <a:xfrm>
                <a:off x="800704" y="3228945"/>
                <a:ext cx="1910012" cy="48596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b="0" u="sng" dirty="0"/>
                  <a:t>Units</a:t>
                </a:r>
                <a:r>
                  <a:rPr lang="en-US" b="0" dirty="0"/>
                  <a:t>:  Volt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D8C05A8-889E-F999-C679-50EEF416F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04" y="3228945"/>
                <a:ext cx="1910012" cy="485967"/>
              </a:xfrm>
              <a:prstGeom prst="rect">
                <a:avLst/>
              </a:prstGeom>
              <a:blipFill rotWithShape="0">
                <a:blip r:embed="rId5"/>
                <a:stretch>
                  <a:fillRect l="-2208" b="-609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D740216-2CAB-4C70-6E93-65F30889D7A4}"/>
                  </a:ext>
                </a:extLst>
              </p:cNvPr>
              <p:cNvSpPr/>
              <p:nvPr/>
            </p:nvSpPr>
            <p:spPr>
              <a:xfrm>
                <a:off x="4193449" y="3123817"/>
                <a:ext cx="97005" cy="9700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D740216-2CAB-4C70-6E93-65F30889D7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449" y="3123817"/>
                <a:ext cx="97005" cy="97005"/>
              </a:xfrm>
              <a:prstGeom prst="ellipse">
                <a:avLst/>
              </a:prstGeom>
              <a:blipFill>
                <a:blip r:embed="rId6"/>
                <a:stretch>
                  <a:fillRect l="-5556" b="-3333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A63916-D084-3B0F-8950-55533DE71C77}"/>
              </a:ext>
            </a:extLst>
          </p:cNvPr>
          <p:cNvCxnSpPr>
            <a:cxnSpLocks/>
            <a:stCxn id="9" idx="5"/>
          </p:cNvCxnSpPr>
          <p:nvPr/>
        </p:nvCxnSpPr>
        <p:spPr>
          <a:xfrm>
            <a:off x="4276248" y="3206616"/>
            <a:ext cx="1190122" cy="264295"/>
          </a:xfrm>
          <a:prstGeom prst="straightConnector1">
            <a:avLst/>
          </a:prstGeom>
          <a:ln w="22225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75A613-DF10-73D0-520E-D6EC0C58EA21}"/>
                  </a:ext>
                </a:extLst>
              </p:cNvPr>
              <p:cNvSpPr txBox="1"/>
              <p:nvPr/>
            </p:nvSpPr>
            <p:spPr>
              <a:xfrm>
                <a:off x="4827209" y="3308251"/>
                <a:ext cx="23207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75A613-DF10-73D0-520E-D6EC0C58E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7209" y="3308251"/>
                <a:ext cx="232076" cy="276999"/>
              </a:xfrm>
              <a:prstGeom prst="rect">
                <a:avLst/>
              </a:prstGeom>
              <a:blipFill>
                <a:blip r:embed="rId7"/>
                <a:stretch>
                  <a:fillRect l="-15789" r="-10526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C22148A-550B-8099-9BEC-8428A46A0774}"/>
                  </a:ext>
                </a:extLst>
              </p:cNvPr>
              <p:cNvSpPr txBox="1"/>
              <p:nvPr/>
            </p:nvSpPr>
            <p:spPr>
              <a:xfrm>
                <a:off x="5591523" y="3308251"/>
                <a:ext cx="29764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C22148A-550B-8099-9BEC-8428A46A0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23" y="3308251"/>
                <a:ext cx="297646" cy="307777"/>
              </a:xfrm>
              <a:prstGeom prst="rect">
                <a:avLst/>
              </a:prstGeom>
              <a:blipFill>
                <a:blip r:embed="rId8"/>
                <a:stretch>
                  <a:fillRect l="-18367" r="-6122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27F2CAC-A05A-BA51-CE82-D23570F48AE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3533036" y="2551728"/>
            <a:ext cx="674619" cy="586295"/>
          </a:xfrm>
          <a:prstGeom prst="straightConnector1">
            <a:avLst/>
          </a:prstGeom>
          <a:ln w="22225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20A39FE-79AD-D3B2-45A1-374B5A61DAAE}"/>
                  </a:ext>
                </a:extLst>
              </p:cNvPr>
              <p:cNvSpPr txBox="1"/>
              <p:nvPr/>
            </p:nvSpPr>
            <p:spPr>
              <a:xfrm>
                <a:off x="3833191" y="2546769"/>
                <a:ext cx="23207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20A39FE-79AD-D3B2-45A1-374B5A61D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191" y="2546769"/>
                <a:ext cx="232076" cy="276999"/>
              </a:xfrm>
              <a:prstGeom prst="rect">
                <a:avLst/>
              </a:prstGeom>
              <a:blipFill>
                <a:blip r:embed="rId9"/>
                <a:stretch>
                  <a:fillRect l="-15789" r="-13158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2F897AC-92E9-9BBB-96B6-F3B93BCCBDF7}"/>
                  </a:ext>
                </a:extLst>
              </p:cNvPr>
              <p:cNvSpPr txBox="1"/>
              <p:nvPr/>
            </p:nvSpPr>
            <p:spPr>
              <a:xfrm>
                <a:off x="3353286" y="2164684"/>
                <a:ext cx="29764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2F897AC-92E9-9BBB-96B6-F3B93BCCBD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286" y="2164684"/>
                <a:ext cx="297646" cy="307777"/>
              </a:xfrm>
              <a:prstGeom prst="rect">
                <a:avLst/>
              </a:prstGeom>
              <a:blipFill>
                <a:blip r:embed="rId10"/>
                <a:stretch>
                  <a:fillRect l="-20408" r="-8163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968326E-C195-E30C-862E-A3F6630391AA}"/>
              </a:ext>
            </a:extLst>
          </p:cNvPr>
          <p:cNvCxnSpPr>
            <a:cxnSpLocks/>
            <a:stCxn id="38" idx="3"/>
            <a:endCxn id="54" idx="1"/>
          </p:cNvCxnSpPr>
          <p:nvPr/>
        </p:nvCxnSpPr>
        <p:spPr>
          <a:xfrm flipV="1">
            <a:off x="3650932" y="1891544"/>
            <a:ext cx="2381112" cy="4270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60BD6F8-E6C8-0BF8-ACCF-3061373EB838}"/>
              </a:ext>
            </a:extLst>
          </p:cNvPr>
          <p:cNvSpPr txBox="1"/>
          <p:nvPr/>
        </p:nvSpPr>
        <p:spPr>
          <a:xfrm>
            <a:off x="6032044" y="1429879"/>
            <a:ext cx="24833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Scalar field</a:t>
            </a:r>
          </a:p>
          <a:p>
            <a:r>
              <a:rPr lang="en-US" dirty="0">
                <a:solidFill>
                  <a:srgbClr val="0070C0"/>
                </a:solidFill>
              </a:rPr>
              <a:t>electric potential </a:t>
            </a:r>
            <a:r>
              <a:rPr lang="en-US" dirty="0"/>
              <a:t>has</a:t>
            </a:r>
            <a:r>
              <a:rPr lang="en-US" dirty="0">
                <a:solidFill>
                  <a:srgbClr val="0070C0"/>
                </a:solidFill>
              </a:rPr>
              <a:t>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/>
              <a:t>a</a:t>
            </a:r>
            <a:r>
              <a:rPr lang="en-US" dirty="0">
                <a:solidFill>
                  <a:srgbClr val="0070C0"/>
                </a:solidFill>
              </a:rPr>
              <a:t> value </a:t>
            </a:r>
            <a:r>
              <a:rPr lang="en-US" dirty="0"/>
              <a:t>at every</a:t>
            </a:r>
            <a:r>
              <a:rPr lang="en-US" dirty="0">
                <a:solidFill>
                  <a:srgbClr val="0070C0"/>
                </a:solidFill>
              </a:rPr>
              <a:t> position 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31B4C49-43B8-910E-44F8-3374A1E64FD5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4276248" y="2742410"/>
            <a:ext cx="674619" cy="395613"/>
          </a:xfrm>
          <a:prstGeom prst="straightConnector1">
            <a:avLst/>
          </a:prstGeom>
          <a:ln w="22225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C6EAAC0-3EB0-5DB5-A2C8-14FF2C36193C}"/>
                  </a:ext>
                </a:extLst>
              </p:cNvPr>
              <p:cNvSpPr txBox="1"/>
              <p:nvPr/>
            </p:nvSpPr>
            <p:spPr>
              <a:xfrm>
                <a:off x="4466134" y="2623076"/>
                <a:ext cx="23207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C6EAAC0-3EB0-5DB5-A2C8-14FF2C361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134" y="2623076"/>
                <a:ext cx="232076" cy="276999"/>
              </a:xfrm>
              <a:prstGeom prst="rect">
                <a:avLst/>
              </a:prstGeom>
              <a:blipFill>
                <a:blip r:embed="rId11"/>
                <a:stretch>
                  <a:fillRect l="-15789" r="-13158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9943532-05C2-9426-936D-4BE6F99E98AC}"/>
                  </a:ext>
                </a:extLst>
              </p:cNvPr>
              <p:cNvSpPr txBox="1"/>
              <p:nvPr/>
            </p:nvSpPr>
            <p:spPr>
              <a:xfrm>
                <a:off x="5075820" y="2514977"/>
                <a:ext cx="3036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9943532-05C2-9426-936D-4BE6F99E9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820" y="2514977"/>
                <a:ext cx="303608" cy="307777"/>
              </a:xfrm>
              <a:prstGeom prst="rect">
                <a:avLst/>
              </a:prstGeom>
              <a:blipFill>
                <a:blip r:embed="rId12"/>
                <a:stretch>
                  <a:fillRect l="-20408" r="-8163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2C89F2D-C5A3-35E3-3C1F-346521B06CAA}"/>
              </a:ext>
            </a:extLst>
          </p:cNvPr>
          <p:cNvCxnSpPr>
            <a:cxnSpLocks/>
            <a:stCxn id="68" idx="3"/>
            <a:endCxn id="101" idx="1"/>
          </p:cNvCxnSpPr>
          <p:nvPr/>
        </p:nvCxnSpPr>
        <p:spPr>
          <a:xfrm>
            <a:off x="5379428" y="2668866"/>
            <a:ext cx="1190424" cy="20566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67DC54D-A906-13C0-192F-82CFD7F9C89B}"/>
              </a:ext>
            </a:extLst>
          </p:cNvPr>
          <p:cNvCxnSpPr>
            <a:cxnSpLocks/>
            <a:stCxn id="29" idx="0"/>
            <a:endCxn id="101" idx="1"/>
          </p:cNvCxnSpPr>
          <p:nvPr/>
        </p:nvCxnSpPr>
        <p:spPr>
          <a:xfrm flipV="1">
            <a:off x="5740346" y="2874528"/>
            <a:ext cx="829506" cy="43372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F1BCB68-51F9-A847-7594-1AFC5DF5ED4F}"/>
                  </a:ext>
                </a:extLst>
              </p:cNvPr>
              <p:cNvSpPr txBox="1"/>
              <p:nvPr/>
            </p:nvSpPr>
            <p:spPr>
              <a:xfrm>
                <a:off x="4009875" y="3185140"/>
                <a:ext cx="23207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F1BCB68-51F9-A847-7594-1AFC5DF5E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875" y="3185140"/>
                <a:ext cx="232076" cy="276999"/>
              </a:xfrm>
              <a:prstGeom prst="rect">
                <a:avLst/>
              </a:prstGeom>
              <a:blipFill>
                <a:blip r:embed="rId13"/>
                <a:stretch>
                  <a:fillRect l="-28947" r="-28947" b="-28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B3779D5B-7DB6-9749-83C2-E48D9EF50167}"/>
              </a:ext>
            </a:extLst>
          </p:cNvPr>
          <p:cNvSpPr txBox="1"/>
          <p:nvPr/>
        </p:nvSpPr>
        <p:spPr>
          <a:xfrm>
            <a:off x="693313" y="4177040"/>
            <a:ext cx="4404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Electric potential vs. Electric potential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6E917E55-961B-1220-14BF-6E43A8D62643}"/>
                  </a:ext>
                </a:extLst>
              </p:cNvPr>
              <p:cNvSpPr/>
              <p:nvPr/>
            </p:nvSpPr>
            <p:spPr>
              <a:xfrm>
                <a:off x="6843828" y="3228945"/>
                <a:ext cx="172460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6E917E55-961B-1220-14BF-6E43A8D626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3828" y="3228945"/>
                <a:ext cx="1724604" cy="400110"/>
              </a:xfrm>
              <a:prstGeom prst="rect">
                <a:avLst/>
              </a:prstGeom>
              <a:blipFill>
                <a:blip r:embed="rId14"/>
                <a:stretch>
                  <a:fillRect b="-1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extBox 100">
            <a:extLst>
              <a:ext uri="{FF2B5EF4-FFF2-40B4-BE49-F238E27FC236}">
                <a16:creationId xmlns:a16="http://schemas.microsoft.com/office/drawing/2014/main" id="{C456B398-E5F2-B002-396F-7A66677FB5CE}"/>
              </a:ext>
            </a:extLst>
          </p:cNvPr>
          <p:cNvSpPr txBox="1"/>
          <p:nvPr/>
        </p:nvSpPr>
        <p:spPr>
          <a:xfrm>
            <a:off x="6569852" y="2551362"/>
            <a:ext cx="2068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Potential difference</a:t>
            </a:r>
            <a:br>
              <a:rPr lang="en-US" dirty="0"/>
            </a:br>
            <a:r>
              <a:rPr lang="en-US" dirty="0"/>
              <a:t>between positions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3ECA85EC-5E58-A0A7-ADF9-DFA684ACE868}"/>
                  </a:ext>
                </a:extLst>
              </p:cNvPr>
              <p:cNvSpPr txBox="1"/>
              <p:nvPr/>
            </p:nvSpPr>
            <p:spPr>
              <a:xfrm>
                <a:off x="2279198" y="5793632"/>
                <a:ext cx="29764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3ECA85EC-5E58-A0A7-ADF9-DFA684ACE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198" y="5793632"/>
                <a:ext cx="297646" cy="307777"/>
              </a:xfrm>
              <a:prstGeom prst="rect">
                <a:avLst/>
              </a:prstGeom>
              <a:blipFill>
                <a:blip r:embed="rId15"/>
                <a:stretch>
                  <a:fillRect l="-20408" r="-6122" b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B4C93B7-115F-BD71-95E6-0855912E7BA3}"/>
                  </a:ext>
                </a:extLst>
              </p:cNvPr>
              <p:cNvSpPr txBox="1"/>
              <p:nvPr/>
            </p:nvSpPr>
            <p:spPr>
              <a:xfrm>
                <a:off x="1774651" y="4938707"/>
                <a:ext cx="3036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B4C93B7-115F-BD71-95E6-0855912E7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651" y="4938707"/>
                <a:ext cx="303608" cy="307777"/>
              </a:xfrm>
              <a:prstGeom prst="rect">
                <a:avLst/>
              </a:prstGeom>
              <a:blipFill>
                <a:blip r:embed="rId16"/>
                <a:stretch>
                  <a:fillRect l="-18000" r="-8000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C38831BA-6649-E3D0-8945-954D3B9F26CE}"/>
                  </a:ext>
                </a:extLst>
              </p:cNvPr>
              <p:cNvSpPr txBox="1"/>
              <p:nvPr/>
            </p:nvSpPr>
            <p:spPr>
              <a:xfrm>
                <a:off x="3378099" y="2382834"/>
                <a:ext cx="1849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C38831BA-6649-E3D0-8945-954D3B9F2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099" y="2382834"/>
                <a:ext cx="184922" cy="276999"/>
              </a:xfrm>
              <a:prstGeom prst="rect">
                <a:avLst/>
              </a:prstGeom>
              <a:blipFill>
                <a:blip r:embed="rId17"/>
                <a:stretch>
                  <a:fillRect l="-30000" r="-33333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32001306-2F40-D9C3-5C27-9B29DEB178C4}"/>
                  </a:ext>
                </a:extLst>
              </p:cNvPr>
              <p:cNvSpPr txBox="1"/>
              <p:nvPr/>
            </p:nvSpPr>
            <p:spPr>
              <a:xfrm>
                <a:off x="4904358" y="2592220"/>
                <a:ext cx="1849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32001306-2F40-D9C3-5C27-9B29DEB178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358" y="2592220"/>
                <a:ext cx="184922" cy="276999"/>
              </a:xfrm>
              <a:prstGeom prst="rect">
                <a:avLst/>
              </a:prstGeom>
              <a:blipFill>
                <a:blip r:embed="rId18"/>
                <a:stretch>
                  <a:fillRect l="-30000" r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CE1902F6-AFAE-B480-A3AE-FCCBC9822C16}"/>
                  </a:ext>
                </a:extLst>
              </p:cNvPr>
              <p:cNvSpPr txBox="1"/>
              <p:nvPr/>
            </p:nvSpPr>
            <p:spPr>
              <a:xfrm>
                <a:off x="5410591" y="3310890"/>
                <a:ext cx="1849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CE1902F6-AFAE-B480-A3AE-FCCBC9822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591" y="3310890"/>
                <a:ext cx="184922" cy="276999"/>
              </a:xfrm>
              <a:prstGeom prst="rect">
                <a:avLst/>
              </a:prstGeom>
              <a:blipFill>
                <a:blip r:embed="rId19"/>
                <a:stretch>
                  <a:fillRect l="-30000" r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9164D17-46C6-6CE6-E6B0-F5ED19F85839}"/>
                  </a:ext>
                </a:extLst>
              </p:cNvPr>
              <p:cNvSpPr txBox="1"/>
              <p:nvPr/>
            </p:nvSpPr>
            <p:spPr>
              <a:xfrm>
                <a:off x="1371148" y="5064321"/>
                <a:ext cx="23207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9164D17-46C6-6CE6-E6B0-F5ED19F85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148" y="5064321"/>
                <a:ext cx="232076" cy="276999"/>
              </a:xfrm>
              <a:prstGeom prst="rect">
                <a:avLst/>
              </a:prstGeom>
              <a:blipFill>
                <a:blip r:embed="rId20"/>
                <a:stretch>
                  <a:fillRect l="-15789" r="-10526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43AD10A8-5BD6-CF2A-FD7C-4D198582CB2E}"/>
                  </a:ext>
                </a:extLst>
              </p:cNvPr>
              <p:cNvSpPr/>
              <p:nvPr/>
            </p:nvSpPr>
            <p:spPr>
              <a:xfrm>
                <a:off x="709320" y="5554193"/>
                <a:ext cx="256490" cy="25649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43AD10A8-5BD6-CF2A-FD7C-4D198582CB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20" y="5554193"/>
                <a:ext cx="256490" cy="256490"/>
              </a:xfrm>
              <a:prstGeom prst="ellipse">
                <a:avLst/>
              </a:prstGeom>
              <a:blipFill>
                <a:blip r:embed="rId21"/>
                <a:stretch>
                  <a:fillRect l="-18182" r="-18182" b="-3409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EDE52E64-47E5-45A4-8260-AE894A2CF377}"/>
              </a:ext>
            </a:extLst>
          </p:cNvPr>
          <p:cNvCxnSpPr>
            <a:cxnSpLocks/>
          </p:cNvCxnSpPr>
          <p:nvPr/>
        </p:nvCxnSpPr>
        <p:spPr>
          <a:xfrm flipH="1" flipV="1">
            <a:off x="1680080" y="5272146"/>
            <a:ext cx="533291" cy="657379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06C472C-7B9D-54D8-A522-19EFFD4B5719}"/>
                  </a:ext>
                </a:extLst>
              </p:cNvPr>
              <p:cNvSpPr txBox="1"/>
              <p:nvPr/>
            </p:nvSpPr>
            <p:spPr>
              <a:xfrm>
                <a:off x="2130435" y="5809022"/>
                <a:ext cx="1849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06C472C-7B9D-54D8-A522-19EFFD4B5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435" y="5809022"/>
                <a:ext cx="184922" cy="276999"/>
              </a:xfrm>
              <a:prstGeom prst="rect">
                <a:avLst/>
              </a:prstGeom>
              <a:blipFill>
                <a:blip r:embed="rId22"/>
                <a:stretch>
                  <a:fillRect l="-29032" r="-29032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356DC087-710D-28B6-8DBA-D37089895AC1}"/>
                  </a:ext>
                </a:extLst>
              </p:cNvPr>
              <p:cNvSpPr/>
              <p:nvPr/>
            </p:nvSpPr>
            <p:spPr>
              <a:xfrm>
                <a:off x="1624135" y="5191285"/>
                <a:ext cx="97005" cy="9700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356DC087-710D-28B6-8DBA-D37089895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135" y="5191285"/>
                <a:ext cx="97005" cy="97005"/>
              </a:xfrm>
              <a:prstGeom prst="ellipse">
                <a:avLst/>
              </a:prstGeom>
              <a:blipFill>
                <a:blip r:embed="rId23"/>
                <a:stretch>
                  <a:fillRect b="-2777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TextBox 141">
            <a:extLst>
              <a:ext uri="{FF2B5EF4-FFF2-40B4-BE49-F238E27FC236}">
                <a16:creationId xmlns:a16="http://schemas.microsoft.com/office/drawing/2014/main" id="{A3F13647-D8B8-961E-75EA-AF83C8134C11}"/>
              </a:ext>
            </a:extLst>
          </p:cNvPr>
          <p:cNvSpPr txBox="1"/>
          <p:nvPr/>
        </p:nvSpPr>
        <p:spPr>
          <a:xfrm>
            <a:off x="2343364" y="6078469"/>
            <a:ext cx="17792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Initial position: 1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99394E9-5DB7-6911-C929-4411F64EDC5B}"/>
              </a:ext>
            </a:extLst>
          </p:cNvPr>
          <p:cNvSpPr txBox="1"/>
          <p:nvPr/>
        </p:nvSpPr>
        <p:spPr>
          <a:xfrm>
            <a:off x="1994639" y="4741210"/>
            <a:ext cx="17792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Final position: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CCC847A6-674A-528D-7C9F-A0F452F21BA6}"/>
                  </a:ext>
                </a:extLst>
              </p:cNvPr>
              <p:cNvSpPr/>
              <p:nvPr/>
            </p:nvSpPr>
            <p:spPr>
              <a:xfrm>
                <a:off x="2827799" y="5307340"/>
                <a:ext cx="172460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CCC847A6-674A-528D-7C9F-A0F452F21B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799" y="5307340"/>
                <a:ext cx="1724604" cy="400110"/>
              </a:xfrm>
              <a:prstGeom prst="rect">
                <a:avLst/>
              </a:prstGeom>
              <a:blipFill>
                <a:blip r:embed="rId25"/>
                <a:stretch>
                  <a:fillRect b="-1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2482474"/>
              </p:ext>
            </p:extLst>
          </p:nvPr>
        </p:nvGraphicFramePr>
        <p:xfrm>
          <a:off x="4988497" y="5110542"/>
          <a:ext cx="3568048" cy="1042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650960" imgH="482400" progId="Equation.DSMT4">
                  <p:embed/>
                </p:oleObj>
              </mc:Choice>
              <mc:Fallback>
                <p:oleObj name="Equation" r:id="rId26" imgW="165096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988497" y="5110542"/>
                        <a:ext cx="3568048" cy="1042968"/>
                      </a:xfrm>
                      <a:prstGeom prst="rect">
                        <a:avLst/>
                      </a:prstGeom>
                      <a:ln w="1905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965810" y="1594916"/>
            <a:ext cx="1799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Electric potential</a:t>
            </a:r>
          </a:p>
          <a:p>
            <a:r>
              <a:rPr lang="en-US" dirty="0">
                <a:solidFill>
                  <a:schemeClr val="accent1"/>
                </a:solidFill>
              </a:rPr>
              <a:t>Created by Q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605953"/>
              </p:ext>
            </p:extLst>
          </p:nvPr>
        </p:nvGraphicFramePr>
        <p:xfrm>
          <a:off x="6950855" y="3699405"/>
          <a:ext cx="1605690" cy="72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952200" imgH="431640" progId="Equation.DSMT4">
                  <p:embed/>
                </p:oleObj>
              </mc:Choice>
              <mc:Fallback>
                <p:oleObj name="Equation" r:id="rId28" imgW="9522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6950855" y="3699405"/>
                        <a:ext cx="1605690" cy="727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63F782-F134-01ED-D8A9-0CA0A297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21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94" y="242657"/>
            <a:ext cx="7274976" cy="947068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1. The change in the electric potential is </a:t>
            </a:r>
            <a:r>
              <a:rPr lang="en-US" dirty="0">
                <a:solidFill>
                  <a:schemeClr val="accent1"/>
                </a:solidFill>
              </a:rPr>
              <a:t>path independent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2. The </a:t>
            </a:r>
            <a:r>
              <a:rPr lang="en-US" dirty="0">
                <a:solidFill>
                  <a:schemeClr val="accent1"/>
                </a:solidFill>
              </a:rPr>
              <a:t>electric field points</a:t>
            </a:r>
            <a:r>
              <a:rPr lang="en-US" dirty="0"/>
              <a:t> in the direction in which the </a:t>
            </a:r>
            <a:r>
              <a:rPr lang="en-US" dirty="0">
                <a:solidFill>
                  <a:schemeClr val="accent1"/>
                </a:solidFill>
              </a:rPr>
              <a:t>electric 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     potential decreases most rapidly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CBA9B79-9FD6-C7A5-1472-B3BE17405DDE}"/>
                  </a:ext>
                </a:extLst>
              </p:cNvPr>
              <p:cNvSpPr txBox="1"/>
              <p:nvPr/>
            </p:nvSpPr>
            <p:spPr>
              <a:xfrm>
                <a:off x="1243154" y="1328382"/>
                <a:ext cx="434076" cy="4374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CBA9B79-9FD6-C7A5-1472-B3BE17405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154" y="1328382"/>
                <a:ext cx="434076" cy="43749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TextBox 113">
            <a:extLst>
              <a:ext uri="{FF2B5EF4-FFF2-40B4-BE49-F238E27FC236}">
                <a16:creationId xmlns:a16="http://schemas.microsoft.com/office/drawing/2014/main" id="{92701EC6-0CE9-1AD2-F47D-AA6EBC045CBA}"/>
              </a:ext>
            </a:extLst>
          </p:cNvPr>
          <p:cNvSpPr txBox="1"/>
          <p:nvPr/>
        </p:nvSpPr>
        <p:spPr>
          <a:xfrm>
            <a:off x="88252" y="3722243"/>
            <a:ext cx="6551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Motion and electric potential</a:t>
            </a:r>
            <a:r>
              <a:rPr lang="en-US" dirty="0"/>
              <a:t>: A positive charge q moves from A to B</a:t>
            </a: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13C8D7A6-67AC-A8D3-16A1-1C5ECF04EE37}"/>
              </a:ext>
            </a:extLst>
          </p:cNvPr>
          <p:cNvCxnSpPr>
            <a:cxnSpLocks/>
            <a:stCxn id="67" idx="3"/>
          </p:cNvCxnSpPr>
          <p:nvPr/>
        </p:nvCxnSpPr>
        <p:spPr>
          <a:xfrm flipV="1">
            <a:off x="1536618" y="1678639"/>
            <a:ext cx="1139610" cy="2658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F86546DC-C9FA-03FF-827F-EC507E665B0F}"/>
                  </a:ext>
                </a:extLst>
              </p:cNvPr>
              <p:cNvSpPr txBox="1"/>
              <p:nvPr/>
            </p:nvSpPr>
            <p:spPr>
              <a:xfrm>
                <a:off x="2308093" y="1379354"/>
                <a:ext cx="261774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path </a:t>
                </a:r>
                <a:r>
                  <a:rPr lang="en-US" dirty="0">
                    <a:solidFill>
                      <a:schemeClr val="accent1"/>
                    </a:solidFill>
                  </a:rPr>
                  <a:t>independent</a:t>
                </a:r>
                <a:r>
                  <a:rPr lang="en-US" dirty="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    </a:t>
                </a:r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86546DC-C9FA-03FF-827F-EC507E665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8093" y="1379354"/>
                <a:ext cx="2617744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243410" y="1589192"/>
            <a:ext cx="4827241" cy="3789285"/>
            <a:chOff x="822882" y="1730460"/>
            <a:chExt cx="4827241" cy="378928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110A1C99-5B6C-3345-95FA-644B40149FDF}"/>
                </a:ext>
              </a:extLst>
            </p:cNvPr>
            <p:cNvGrpSpPr/>
            <p:nvPr/>
          </p:nvGrpSpPr>
          <p:grpSpPr>
            <a:xfrm>
              <a:off x="822882" y="2065892"/>
              <a:ext cx="3104951" cy="985313"/>
              <a:chOff x="3568646" y="2078527"/>
              <a:chExt cx="3104951" cy="98531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42A12C53-45F5-C252-820B-BD6798C26B91}"/>
                      </a:ext>
                    </a:extLst>
                  </p:cNvPr>
                  <p:cNvSpPr txBox="1"/>
                  <p:nvPr/>
                </p:nvSpPr>
                <p:spPr>
                  <a:xfrm>
                    <a:off x="5857897" y="2412898"/>
                    <a:ext cx="184922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26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</m:oMath>
                      </m:oMathPara>
                    </a14:m>
                    <a:endParaRPr lang="en-US" sz="2600" dirty="0">
                      <a:solidFill>
                        <a:srgbClr val="CC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42A12C53-45F5-C252-820B-BD6798C26B9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57897" y="2412898"/>
                    <a:ext cx="184922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C1FE877B-8FCA-7FF9-5270-3293E2E20C50}"/>
                  </a:ext>
                </a:extLst>
              </p:cNvPr>
              <p:cNvSpPr/>
              <p:nvPr/>
            </p:nvSpPr>
            <p:spPr>
              <a:xfrm>
                <a:off x="4271622" y="2279881"/>
                <a:ext cx="120498" cy="12049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93462834-E06D-2630-F66D-424FCE2A929A}"/>
                      </a:ext>
                    </a:extLst>
                  </p:cNvPr>
                  <p:cNvSpPr txBox="1"/>
                  <p:nvPr/>
                </p:nvSpPr>
                <p:spPr>
                  <a:xfrm>
                    <a:off x="4149348" y="2340441"/>
                    <a:ext cx="37104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93462834-E06D-2630-F66D-424FCE2A929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49348" y="2340441"/>
                    <a:ext cx="371047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845B5CC-47C1-CFDD-9D7E-73A6E01FB28E}"/>
                  </a:ext>
                </a:extLst>
              </p:cNvPr>
              <p:cNvSpPr/>
              <p:nvPr/>
            </p:nvSpPr>
            <p:spPr>
              <a:xfrm>
                <a:off x="4366554" y="2083227"/>
                <a:ext cx="1575142" cy="625704"/>
              </a:xfrm>
              <a:custGeom>
                <a:avLst/>
                <a:gdLst>
                  <a:gd name="connsiteX0" fmla="*/ 0 w 1575142"/>
                  <a:gd name="connsiteY0" fmla="*/ 224732 h 625704"/>
                  <a:gd name="connsiteX1" fmla="*/ 171450 w 1575142"/>
                  <a:gd name="connsiteY1" fmla="*/ 91382 h 625704"/>
                  <a:gd name="connsiteX2" fmla="*/ 381000 w 1575142"/>
                  <a:gd name="connsiteY2" fmla="*/ 5657 h 625704"/>
                  <a:gd name="connsiteX3" fmla="*/ 495300 w 1575142"/>
                  <a:gd name="connsiteY3" fmla="*/ 15182 h 625704"/>
                  <a:gd name="connsiteX4" fmla="*/ 714375 w 1575142"/>
                  <a:gd name="connsiteY4" fmla="*/ 72332 h 625704"/>
                  <a:gd name="connsiteX5" fmla="*/ 781050 w 1575142"/>
                  <a:gd name="connsiteY5" fmla="*/ 177107 h 625704"/>
                  <a:gd name="connsiteX6" fmla="*/ 838200 w 1575142"/>
                  <a:gd name="connsiteY6" fmla="*/ 367607 h 625704"/>
                  <a:gd name="connsiteX7" fmla="*/ 914400 w 1575142"/>
                  <a:gd name="connsiteY7" fmla="*/ 510482 h 625704"/>
                  <a:gd name="connsiteX8" fmla="*/ 1085850 w 1575142"/>
                  <a:gd name="connsiteY8" fmla="*/ 596207 h 625704"/>
                  <a:gd name="connsiteX9" fmla="*/ 1295400 w 1575142"/>
                  <a:gd name="connsiteY9" fmla="*/ 624782 h 625704"/>
                  <a:gd name="connsiteX10" fmla="*/ 1552575 w 1575142"/>
                  <a:gd name="connsiteY10" fmla="*/ 567632 h 625704"/>
                  <a:gd name="connsiteX11" fmla="*/ 1562100 w 1575142"/>
                  <a:gd name="connsiteY11" fmla="*/ 539057 h 625704"/>
                  <a:gd name="connsiteX12" fmla="*/ 1562100 w 1575142"/>
                  <a:gd name="connsiteY12" fmla="*/ 539057 h 625704"/>
                  <a:gd name="connsiteX13" fmla="*/ 1562100 w 1575142"/>
                  <a:gd name="connsiteY13" fmla="*/ 539057 h 625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75142" h="625704">
                    <a:moveTo>
                      <a:pt x="0" y="224732"/>
                    </a:moveTo>
                    <a:cubicBezTo>
                      <a:pt x="53975" y="176313"/>
                      <a:pt x="107950" y="127894"/>
                      <a:pt x="171450" y="91382"/>
                    </a:cubicBezTo>
                    <a:cubicBezTo>
                      <a:pt x="234950" y="54870"/>
                      <a:pt x="327025" y="18357"/>
                      <a:pt x="381000" y="5657"/>
                    </a:cubicBezTo>
                    <a:cubicBezTo>
                      <a:pt x="434975" y="-7043"/>
                      <a:pt x="439737" y="4069"/>
                      <a:pt x="495300" y="15182"/>
                    </a:cubicBezTo>
                    <a:cubicBezTo>
                      <a:pt x="550863" y="26295"/>
                      <a:pt x="666750" y="45345"/>
                      <a:pt x="714375" y="72332"/>
                    </a:cubicBezTo>
                    <a:cubicBezTo>
                      <a:pt x="762000" y="99319"/>
                      <a:pt x="760413" y="127895"/>
                      <a:pt x="781050" y="177107"/>
                    </a:cubicBezTo>
                    <a:cubicBezTo>
                      <a:pt x="801687" y="226319"/>
                      <a:pt x="815975" y="312045"/>
                      <a:pt x="838200" y="367607"/>
                    </a:cubicBezTo>
                    <a:cubicBezTo>
                      <a:pt x="860425" y="423169"/>
                      <a:pt x="873125" y="472382"/>
                      <a:pt x="914400" y="510482"/>
                    </a:cubicBezTo>
                    <a:cubicBezTo>
                      <a:pt x="955675" y="548582"/>
                      <a:pt x="1022350" y="577157"/>
                      <a:pt x="1085850" y="596207"/>
                    </a:cubicBezTo>
                    <a:cubicBezTo>
                      <a:pt x="1149350" y="615257"/>
                      <a:pt x="1217613" y="629544"/>
                      <a:pt x="1295400" y="624782"/>
                    </a:cubicBezTo>
                    <a:cubicBezTo>
                      <a:pt x="1373187" y="620020"/>
                      <a:pt x="1552575" y="567632"/>
                      <a:pt x="1552575" y="567632"/>
                    </a:cubicBezTo>
                    <a:cubicBezTo>
                      <a:pt x="1597025" y="553345"/>
                      <a:pt x="1562100" y="539057"/>
                      <a:pt x="1562100" y="539057"/>
                    </a:cubicBezTo>
                    <a:lnTo>
                      <a:pt x="1562100" y="539057"/>
                    </a:lnTo>
                    <a:lnTo>
                      <a:pt x="1562100" y="539057"/>
                    </a:lnTo>
                  </a:path>
                </a:pathLst>
              </a:custGeom>
              <a:noFill/>
              <a:ln w="25400"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49BCFE0-9BCD-EBF5-A537-788D42E0B779}"/>
                  </a:ext>
                </a:extLst>
              </p:cNvPr>
              <p:cNvSpPr/>
              <p:nvPr/>
            </p:nvSpPr>
            <p:spPr>
              <a:xfrm>
                <a:off x="5908151" y="2553037"/>
                <a:ext cx="120498" cy="12049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61A87268-6D44-5A60-29A1-8D89F3AF0CB4}"/>
                      </a:ext>
                    </a:extLst>
                  </p:cNvPr>
                  <p:cNvSpPr txBox="1"/>
                  <p:nvPr/>
                </p:nvSpPr>
                <p:spPr>
                  <a:xfrm>
                    <a:off x="5831010" y="2694508"/>
                    <a:ext cx="311429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61A87268-6D44-5A60-29A1-8D89F3AF0CB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31010" y="2694508"/>
                    <a:ext cx="311429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588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D141D2FB-E4AD-E2A1-4D53-2EFA4A21D480}"/>
                      </a:ext>
                    </a:extLst>
                  </p:cNvPr>
                  <p:cNvSpPr txBox="1"/>
                  <p:nvPr/>
                </p:nvSpPr>
                <p:spPr>
                  <a:xfrm>
                    <a:off x="3568646" y="2078527"/>
                    <a:ext cx="307072" cy="30777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D141D2FB-E4AD-E2A1-4D53-2EFA4A21D48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68646" y="2078527"/>
                    <a:ext cx="307072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20000" r="-8000" b="-16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6FBBFB8D-8D99-DC8E-4D24-6F257B94A24F}"/>
                      </a:ext>
                    </a:extLst>
                  </p:cNvPr>
                  <p:cNvSpPr txBox="1"/>
                  <p:nvPr/>
                </p:nvSpPr>
                <p:spPr>
                  <a:xfrm>
                    <a:off x="6347354" y="2279584"/>
                    <a:ext cx="326243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6FBBFB8D-8D99-DC8E-4D24-6F257B94A24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47354" y="2279584"/>
                    <a:ext cx="326243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18868" r="-5660" b="-16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3BDFC017-4D7E-59E6-E491-8AEB7144AFBA}"/>
                      </a:ext>
                    </a:extLst>
                  </p:cNvPr>
                  <p:cNvSpPr txBox="1"/>
                  <p:nvPr/>
                </p:nvSpPr>
                <p:spPr>
                  <a:xfrm>
                    <a:off x="4216501" y="2143249"/>
                    <a:ext cx="184922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26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</m:oMath>
                      </m:oMathPara>
                    </a14:m>
                    <a:endParaRPr lang="en-US" sz="2600" dirty="0">
                      <a:solidFill>
                        <a:srgbClr val="CC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3BDFC017-4D7E-59E6-E491-8AEB7144AFB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16501" y="2143249"/>
                    <a:ext cx="184922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r="-1290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AF0F1C6-C36E-6919-9A3E-879DD675A08B}"/>
                  </a:ext>
                </a:extLst>
              </p:cNvPr>
              <p:cNvCxnSpPr>
                <a:cxnSpLocks/>
                <a:stCxn id="71" idx="3"/>
                <a:endCxn id="73" idx="1"/>
              </p:cNvCxnSpPr>
              <p:nvPr/>
            </p:nvCxnSpPr>
            <p:spPr>
              <a:xfrm>
                <a:off x="3875718" y="2232416"/>
                <a:ext cx="340783" cy="110888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572D5155-1B09-CF62-33A9-E8A2E9A764D1}"/>
                  </a:ext>
                </a:extLst>
              </p:cNvPr>
              <p:cNvCxnSpPr>
                <a:cxnSpLocks/>
                <a:stCxn id="74" idx="3"/>
                <a:endCxn id="72" idx="1"/>
              </p:cNvCxnSpPr>
              <p:nvPr/>
            </p:nvCxnSpPr>
            <p:spPr>
              <a:xfrm flipV="1">
                <a:off x="6042819" y="2433473"/>
                <a:ext cx="304535" cy="17948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55D0576-ADF0-F7BD-8D6A-9BE78C239901}"/>
                </a:ext>
              </a:extLst>
            </p:cNvPr>
            <p:cNvGrpSpPr/>
            <p:nvPr/>
          </p:nvGrpSpPr>
          <p:grpSpPr>
            <a:xfrm>
              <a:off x="846837" y="1730460"/>
              <a:ext cx="4803286" cy="3789285"/>
              <a:chOff x="135838" y="1760963"/>
              <a:chExt cx="4803286" cy="3789285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184FE5F1-5791-D10D-088D-278892F0BB34}"/>
                  </a:ext>
                </a:extLst>
              </p:cNvPr>
              <p:cNvGrpSpPr/>
              <p:nvPr/>
            </p:nvGrpSpPr>
            <p:grpSpPr>
              <a:xfrm>
                <a:off x="135838" y="1760963"/>
                <a:ext cx="3785783" cy="2816230"/>
                <a:chOff x="832176" y="2001796"/>
                <a:chExt cx="1235924" cy="919399"/>
              </a:xfrm>
            </p:grpSpPr>
            <p:sp>
              <p:nvSpPr>
                <p:cNvPr id="59" name="Arc 58">
                  <a:extLst>
                    <a:ext uri="{FF2B5EF4-FFF2-40B4-BE49-F238E27FC236}">
                      <a16:creationId xmlns:a16="http://schemas.microsoft.com/office/drawing/2014/main" id="{0538FD07-DF1F-F50C-3C71-F30DD1EAED8D}"/>
                    </a:ext>
                  </a:extLst>
                </p:cNvPr>
                <p:cNvSpPr/>
                <p:nvPr/>
              </p:nvSpPr>
              <p:spPr>
                <a:xfrm>
                  <a:off x="909875" y="2006795"/>
                  <a:ext cx="914400" cy="914400"/>
                </a:xfrm>
                <a:prstGeom prst="arc">
                  <a:avLst>
                    <a:gd name="adj1" fmla="val 12298584"/>
                    <a:gd name="adj2" fmla="val 15061779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Arc 59">
                  <a:extLst>
                    <a:ext uri="{FF2B5EF4-FFF2-40B4-BE49-F238E27FC236}">
                      <a16:creationId xmlns:a16="http://schemas.microsoft.com/office/drawing/2014/main" id="{7001F1E5-D204-5B6B-DD05-6EA639796D9C}"/>
                    </a:ext>
                  </a:extLst>
                </p:cNvPr>
                <p:cNvSpPr/>
                <p:nvPr/>
              </p:nvSpPr>
              <p:spPr>
                <a:xfrm>
                  <a:off x="832176" y="2001796"/>
                  <a:ext cx="1235924" cy="914400"/>
                </a:xfrm>
                <a:prstGeom prst="arc">
                  <a:avLst>
                    <a:gd name="adj1" fmla="val 14200340"/>
                    <a:gd name="adj2" fmla="val 16089576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210332F5-890A-3AA1-59DB-193780D3550E}"/>
                  </a:ext>
                </a:extLst>
              </p:cNvPr>
              <p:cNvGrpSpPr/>
              <p:nvPr/>
            </p:nvGrpSpPr>
            <p:grpSpPr>
              <a:xfrm>
                <a:off x="481356" y="2074733"/>
                <a:ext cx="3785783" cy="2822580"/>
                <a:chOff x="832176" y="1999723"/>
                <a:chExt cx="1235924" cy="921472"/>
              </a:xfrm>
            </p:grpSpPr>
            <p:sp>
              <p:nvSpPr>
                <p:cNvPr id="57" name="Arc 56">
                  <a:extLst>
                    <a:ext uri="{FF2B5EF4-FFF2-40B4-BE49-F238E27FC236}">
                      <a16:creationId xmlns:a16="http://schemas.microsoft.com/office/drawing/2014/main" id="{A435FBDB-C856-71F6-8119-D356EFE4656B}"/>
                    </a:ext>
                  </a:extLst>
                </p:cNvPr>
                <p:cNvSpPr/>
                <p:nvPr/>
              </p:nvSpPr>
              <p:spPr>
                <a:xfrm>
                  <a:off x="909875" y="2006795"/>
                  <a:ext cx="914400" cy="914400"/>
                </a:xfrm>
                <a:prstGeom prst="arc">
                  <a:avLst>
                    <a:gd name="adj1" fmla="val 12298584"/>
                    <a:gd name="adj2" fmla="val 15061779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Arc 57">
                  <a:extLst>
                    <a:ext uri="{FF2B5EF4-FFF2-40B4-BE49-F238E27FC236}">
                      <a16:creationId xmlns:a16="http://schemas.microsoft.com/office/drawing/2014/main" id="{7F5945AF-D59D-0BCE-52BC-CD8B1FA33084}"/>
                    </a:ext>
                  </a:extLst>
                </p:cNvPr>
                <p:cNvSpPr/>
                <p:nvPr/>
              </p:nvSpPr>
              <p:spPr>
                <a:xfrm>
                  <a:off x="832176" y="1999723"/>
                  <a:ext cx="1235924" cy="914400"/>
                </a:xfrm>
                <a:prstGeom prst="arc">
                  <a:avLst>
                    <a:gd name="adj1" fmla="val 14143356"/>
                    <a:gd name="adj2" fmla="val 16089576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6350E865-EFA3-27F5-0C3A-2715721E09A2}"/>
                  </a:ext>
                </a:extLst>
              </p:cNvPr>
              <p:cNvGrpSpPr/>
              <p:nvPr/>
            </p:nvGrpSpPr>
            <p:grpSpPr>
              <a:xfrm>
                <a:off x="845924" y="2439300"/>
                <a:ext cx="3785783" cy="2822580"/>
                <a:chOff x="832176" y="1999723"/>
                <a:chExt cx="1235924" cy="921472"/>
              </a:xfrm>
            </p:grpSpPr>
            <p:sp>
              <p:nvSpPr>
                <p:cNvPr id="55" name="Arc 54">
                  <a:extLst>
                    <a:ext uri="{FF2B5EF4-FFF2-40B4-BE49-F238E27FC236}">
                      <a16:creationId xmlns:a16="http://schemas.microsoft.com/office/drawing/2014/main" id="{38774381-5D64-06B4-B5A5-73F3C2A420A8}"/>
                    </a:ext>
                  </a:extLst>
                </p:cNvPr>
                <p:cNvSpPr/>
                <p:nvPr/>
              </p:nvSpPr>
              <p:spPr>
                <a:xfrm>
                  <a:off x="909875" y="2006795"/>
                  <a:ext cx="914400" cy="914400"/>
                </a:xfrm>
                <a:prstGeom prst="arc">
                  <a:avLst>
                    <a:gd name="adj1" fmla="val 12298584"/>
                    <a:gd name="adj2" fmla="val 15061779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Arc 55">
                  <a:extLst>
                    <a:ext uri="{FF2B5EF4-FFF2-40B4-BE49-F238E27FC236}">
                      <a16:creationId xmlns:a16="http://schemas.microsoft.com/office/drawing/2014/main" id="{122AAF32-609A-E8D1-F311-706A89330BCF}"/>
                    </a:ext>
                  </a:extLst>
                </p:cNvPr>
                <p:cNvSpPr/>
                <p:nvPr/>
              </p:nvSpPr>
              <p:spPr>
                <a:xfrm>
                  <a:off x="832176" y="1999723"/>
                  <a:ext cx="1235924" cy="914400"/>
                </a:xfrm>
                <a:prstGeom prst="arc">
                  <a:avLst>
                    <a:gd name="adj1" fmla="val 14300656"/>
                    <a:gd name="adj2" fmla="val 16089576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804093B4-9771-FA8D-25B1-DBA830532A44}"/>
                  </a:ext>
                </a:extLst>
              </p:cNvPr>
              <p:cNvGrpSpPr/>
              <p:nvPr/>
            </p:nvGrpSpPr>
            <p:grpSpPr>
              <a:xfrm>
                <a:off x="1153341" y="2727668"/>
                <a:ext cx="3785783" cy="2822580"/>
                <a:chOff x="832176" y="1999723"/>
                <a:chExt cx="1235924" cy="921472"/>
              </a:xfrm>
            </p:grpSpPr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516B4672-2E02-8F15-6738-2D811D6226CD}"/>
                    </a:ext>
                  </a:extLst>
                </p:cNvPr>
                <p:cNvSpPr/>
                <p:nvPr/>
              </p:nvSpPr>
              <p:spPr>
                <a:xfrm>
                  <a:off x="909875" y="2006795"/>
                  <a:ext cx="914400" cy="914400"/>
                </a:xfrm>
                <a:prstGeom prst="arc">
                  <a:avLst>
                    <a:gd name="adj1" fmla="val 12298584"/>
                    <a:gd name="adj2" fmla="val 15061779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Arc 51">
                  <a:extLst>
                    <a:ext uri="{FF2B5EF4-FFF2-40B4-BE49-F238E27FC236}">
                      <a16:creationId xmlns:a16="http://schemas.microsoft.com/office/drawing/2014/main" id="{38140081-8093-38F2-9D89-5A46C4FE575A}"/>
                    </a:ext>
                  </a:extLst>
                </p:cNvPr>
                <p:cNvSpPr/>
                <p:nvPr/>
              </p:nvSpPr>
              <p:spPr>
                <a:xfrm>
                  <a:off x="832176" y="1999723"/>
                  <a:ext cx="1235924" cy="914400"/>
                </a:xfrm>
                <a:prstGeom prst="arc">
                  <a:avLst>
                    <a:gd name="adj1" fmla="val 14263934"/>
                    <a:gd name="adj2" fmla="val 16089576"/>
                  </a:avLst>
                </a:prstGeom>
                <a:ln w="38100">
                  <a:solidFill>
                    <a:srgbClr val="CC00CC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6ACDA15A-9FA2-9082-3BEA-F7EB1AD75913}"/>
                  </a:ext>
                </a:extLst>
              </p:cNvPr>
              <p:cNvSpPr txBox="1"/>
              <p:nvPr/>
            </p:nvSpPr>
            <p:spPr>
              <a:xfrm>
                <a:off x="4989647" y="4939623"/>
                <a:ext cx="202988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&lt;0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ACDA15A-9FA2-9082-3BEA-F7EB1AD75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647" y="4939623"/>
                <a:ext cx="2029888" cy="101566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00240D37-592E-F3C2-CAE5-9479CB4D66BB}"/>
                  </a:ext>
                </a:extLst>
              </p:cNvPr>
              <p:cNvSpPr txBox="1"/>
              <p:nvPr/>
            </p:nvSpPr>
            <p:spPr>
              <a:xfrm>
                <a:off x="4694745" y="5602412"/>
                <a:ext cx="389046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/>
                  <a:t>System loses potential (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18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dirty="0"/>
                  <a:t>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Positive charge gains kinetic energy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0240D37-592E-F3C2-CAE5-9479CB4D6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745" y="5602412"/>
                <a:ext cx="3890469" cy="1200329"/>
              </a:xfrm>
              <a:prstGeom prst="rect">
                <a:avLst/>
              </a:prstGeom>
              <a:blipFill rotWithShape="0">
                <a:blip r:embed="rId12"/>
                <a:stretch>
                  <a:fillRect l="-9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39BC09D5-58F1-30E5-9D64-ED1DD36E823B}"/>
              </a:ext>
            </a:extLst>
          </p:cNvPr>
          <p:cNvCxnSpPr>
            <a:cxnSpLocks/>
          </p:cNvCxnSpPr>
          <p:nvPr/>
        </p:nvCxnSpPr>
        <p:spPr>
          <a:xfrm flipV="1">
            <a:off x="6652167" y="4893388"/>
            <a:ext cx="470824" cy="196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15B721FA-CD10-9E1C-1A19-09EAE3904502}"/>
                  </a:ext>
                </a:extLst>
              </p:cNvPr>
              <p:cNvSpPr/>
              <p:nvPr/>
            </p:nvSpPr>
            <p:spPr>
              <a:xfrm>
                <a:off x="7104956" y="4653080"/>
                <a:ext cx="1507827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5B721FA-CD10-9E1C-1A19-09EAE39045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956" y="4653080"/>
                <a:ext cx="1507827" cy="40011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/>
          <p:cNvGrpSpPr/>
          <p:nvPr/>
        </p:nvGrpSpPr>
        <p:grpSpPr>
          <a:xfrm>
            <a:off x="284637" y="4647901"/>
            <a:ext cx="4046362" cy="2003643"/>
            <a:chOff x="707468" y="4379532"/>
            <a:chExt cx="4046362" cy="200364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837BA2C8-7AA5-E80B-27DD-35BA43F96506}"/>
                    </a:ext>
                  </a:extLst>
                </p:cNvPr>
                <p:cNvSpPr txBox="1"/>
                <p:nvPr/>
              </p:nvSpPr>
              <p:spPr>
                <a:xfrm>
                  <a:off x="2044341" y="4673347"/>
                  <a:ext cx="184922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600" dirty="0">
                    <a:solidFill>
                      <a:srgbClr val="CC00CC"/>
                    </a:solidFill>
                  </a:endParaRPr>
                </a:p>
              </p:txBody>
            </p:sp>
          </mc:Choice>
          <mc:Fallback xmlns=""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837BA2C8-7AA5-E80B-27DD-35BA43F965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4341" y="4673347"/>
                  <a:ext cx="184922" cy="400110"/>
                </a:xfrm>
                <a:prstGeom prst="rect">
                  <a:avLst/>
                </a:prstGeom>
                <a:blipFill>
                  <a:blip r:embed="rId14"/>
                  <a:stretch>
                    <a:fillRect r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CA744FBE-6A5E-3028-AE3C-3FF4DFE28724}"/>
                </a:ext>
              </a:extLst>
            </p:cNvPr>
            <p:cNvSpPr/>
            <p:nvPr/>
          </p:nvSpPr>
          <p:spPr>
            <a:xfrm>
              <a:off x="846837" y="6075793"/>
              <a:ext cx="2481582" cy="2478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A0F245FF-ADD9-516C-3A71-5E7EE9DB0A77}"/>
                    </a:ext>
                  </a:extLst>
                </p:cNvPr>
                <p:cNvSpPr txBox="1"/>
                <p:nvPr/>
              </p:nvSpPr>
              <p:spPr>
                <a:xfrm>
                  <a:off x="827802" y="5983065"/>
                  <a:ext cx="323807" cy="4001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600" dirty="0"/>
                </a:p>
              </p:txBody>
            </p:sp>
          </mc:Choice>
          <mc:Fallback xmlns="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A0F245FF-ADD9-516C-3A71-5E7EE9DB0A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7802" y="5983065"/>
                  <a:ext cx="323807" cy="40011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911D3F58-0154-D5C0-08E5-625BA9373099}"/>
                    </a:ext>
                  </a:extLst>
                </p:cNvPr>
                <p:cNvSpPr txBox="1"/>
                <p:nvPr/>
              </p:nvSpPr>
              <p:spPr>
                <a:xfrm>
                  <a:off x="1224045" y="5977312"/>
                  <a:ext cx="323807" cy="4001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600" dirty="0"/>
                </a:p>
              </p:txBody>
            </p:sp>
          </mc:Choice>
          <mc:Fallback xmlns="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911D3F58-0154-D5C0-08E5-625BA93730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4045" y="5977312"/>
                  <a:ext cx="323807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E1D2E44C-D6C7-F691-6C9E-A7E5FBCF36F1}"/>
                    </a:ext>
                  </a:extLst>
                </p:cNvPr>
                <p:cNvSpPr txBox="1"/>
                <p:nvPr/>
              </p:nvSpPr>
              <p:spPr>
                <a:xfrm>
                  <a:off x="2479427" y="5983065"/>
                  <a:ext cx="323807" cy="4001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600" dirty="0"/>
                </a:p>
              </p:txBody>
            </p:sp>
          </mc:Choice>
          <mc:Fallback xmlns="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E1D2E44C-D6C7-F691-6C9E-A7E5FBCF36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9427" y="5983065"/>
                  <a:ext cx="323807" cy="40011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BC947A6-636B-7068-14D9-A7879E3F68CF}"/>
                    </a:ext>
                  </a:extLst>
                </p:cNvPr>
                <p:cNvSpPr txBox="1"/>
                <p:nvPr/>
              </p:nvSpPr>
              <p:spPr>
                <a:xfrm>
                  <a:off x="2967621" y="5977312"/>
                  <a:ext cx="323807" cy="4001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600" dirty="0"/>
                </a:p>
              </p:txBody>
            </p:sp>
          </mc:Choice>
          <mc:Fallback xmlns="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BC947A6-636B-7068-14D9-A7879E3F68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7621" y="5977312"/>
                  <a:ext cx="323807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DBCDD65-A718-762A-A0FB-86AE8C47AE95}"/>
                </a:ext>
              </a:extLst>
            </p:cNvPr>
            <p:cNvSpPr/>
            <p:nvPr/>
          </p:nvSpPr>
          <p:spPr>
            <a:xfrm>
              <a:off x="809494" y="4478013"/>
              <a:ext cx="2526005" cy="2478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DFB84736-9017-B896-EF2F-55C11FC2AD34}"/>
                    </a:ext>
                  </a:extLst>
                </p:cNvPr>
                <p:cNvSpPr txBox="1"/>
                <p:nvPr/>
              </p:nvSpPr>
              <p:spPr>
                <a:xfrm>
                  <a:off x="707468" y="4385285"/>
                  <a:ext cx="505078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DFB84736-9017-B896-EF2F-55C11FC2AD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468" y="4385285"/>
                  <a:ext cx="505078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27E2847B-75EE-89CD-9DEC-A3D1711A8A6E}"/>
                    </a:ext>
                  </a:extLst>
                </p:cNvPr>
                <p:cNvSpPr txBox="1"/>
                <p:nvPr/>
              </p:nvSpPr>
              <p:spPr>
                <a:xfrm>
                  <a:off x="1132286" y="4379532"/>
                  <a:ext cx="505078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27E2847B-75EE-89CD-9DEC-A3D1711A8A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2286" y="4379532"/>
                  <a:ext cx="505078" cy="4001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062329C0-9815-55E7-F450-23CF2C0B4C30}"/>
                    </a:ext>
                  </a:extLst>
                </p:cNvPr>
                <p:cNvSpPr txBox="1"/>
                <p:nvPr/>
              </p:nvSpPr>
              <p:spPr>
                <a:xfrm>
                  <a:off x="2387668" y="4385285"/>
                  <a:ext cx="505078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062329C0-9815-55E7-F450-23CF2C0B4C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7668" y="4385285"/>
                  <a:ext cx="505078" cy="4001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45618821-5EE7-05B0-90F6-BA166B3659A0}"/>
                    </a:ext>
                  </a:extLst>
                </p:cNvPr>
                <p:cNvSpPr txBox="1"/>
                <p:nvPr/>
              </p:nvSpPr>
              <p:spPr>
                <a:xfrm>
                  <a:off x="2806250" y="4379532"/>
                  <a:ext cx="505078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45618821-5EE7-05B0-90F6-BA166B3659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6250" y="4379532"/>
                  <a:ext cx="505078" cy="400110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08543098-03F0-442F-E1F1-4DBFCA223E24}"/>
                </a:ext>
              </a:extLst>
            </p:cNvPr>
            <p:cNvGrpSpPr/>
            <p:nvPr/>
          </p:nvGrpSpPr>
          <p:grpSpPr>
            <a:xfrm rot="5400000">
              <a:off x="722652" y="5400691"/>
              <a:ext cx="1341305" cy="37"/>
              <a:chOff x="4326068" y="2106199"/>
              <a:chExt cx="1561816" cy="41"/>
            </a:xfrm>
          </p:grpSpPr>
          <p:cxnSp>
            <p:nvCxnSpPr>
              <p:cNvPr id="157" name="Straight Arrow Connector 156">
                <a:extLst>
                  <a:ext uri="{FF2B5EF4-FFF2-40B4-BE49-F238E27FC236}">
                    <a16:creationId xmlns:a16="http://schemas.microsoft.com/office/drawing/2014/main" id="{0160AABB-2948-EFFF-3865-F395408796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0230452C-B401-1C41-663D-E71160B3E9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15ACA6DF-32BE-CFCD-3826-2B3C1778DFA3}"/>
                </a:ext>
              </a:extLst>
            </p:cNvPr>
            <p:cNvGrpSpPr/>
            <p:nvPr/>
          </p:nvGrpSpPr>
          <p:grpSpPr>
            <a:xfrm rot="5400000">
              <a:off x="2462388" y="5405121"/>
              <a:ext cx="1341305" cy="37"/>
              <a:chOff x="4326068" y="2106199"/>
              <a:chExt cx="1561816" cy="41"/>
            </a:xfrm>
          </p:grpSpPr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4720D85-955E-27AE-00A1-894FE831D5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026205AF-54DE-F198-75F9-800D8E3A1E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9564087A-1F3B-BA2A-8199-B9A485A3B62B}"/>
                </a:ext>
              </a:extLst>
            </p:cNvPr>
            <p:cNvGrpSpPr/>
            <p:nvPr/>
          </p:nvGrpSpPr>
          <p:grpSpPr>
            <a:xfrm rot="5400000">
              <a:off x="321840" y="5398530"/>
              <a:ext cx="1341305" cy="37"/>
              <a:chOff x="4326068" y="2106199"/>
              <a:chExt cx="1561816" cy="41"/>
            </a:xfrm>
          </p:grpSpPr>
          <p:cxnSp>
            <p:nvCxnSpPr>
              <p:cNvPr id="153" name="Straight Arrow Connector 152">
                <a:extLst>
                  <a:ext uri="{FF2B5EF4-FFF2-40B4-BE49-F238E27FC236}">
                    <a16:creationId xmlns:a16="http://schemas.microsoft.com/office/drawing/2014/main" id="{55B8CC78-801D-D990-DD65-50ED05B58D1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9F14B091-2FE9-CFEA-DEA6-C089CFB7EC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1DDD9E42-F1BA-A966-6125-D460EB62DD5E}"/>
                </a:ext>
              </a:extLst>
            </p:cNvPr>
            <p:cNvGrpSpPr/>
            <p:nvPr/>
          </p:nvGrpSpPr>
          <p:grpSpPr>
            <a:xfrm rot="5400000">
              <a:off x="1980015" y="5404387"/>
              <a:ext cx="1341305" cy="37"/>
              <a:chOff x="4326068" y="2106199"/>
              <a:chExt cx="1561816" cy="41"/>
            </a:xfrm>
          </p:grpSpPr>
          <p:cxnSp>
            <p:nvCxnSpPr>
              <p:cNvPr id="151" name="Straight Arrow Connector 150">
                <a:extLst>
                  <a:ext uri="{FF2B5EF4-FFF2-40B4-BE49-F238E27FC236}">
                    <a16:creationId xmlns:a16="http://schemas.microsoft.com/office/drawing/2014/main" id="{0584686A-2C31-8339-E997-6CBDCBF094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4242" y="2106199"/>
                <a:ext cx="268663" cy="41"/>
              </a:xfrm>
              <a:prstGeom prst="straightConnector1">
                <a:avLst/>
              </a:prstGeom>
              <a:ln w="31750">
                <a:solidFill>
                  <a:srgbClr val="CC00CC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B9815552-E9C2-4C09-B653-2B9CB9E44B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6068" y="2106240"/>
                <a:ext cx="1561816" cy="0"/>
              </a:xfrm>
              <a:prstGeom prst="line">
                <a:avLst/>
              </a:prstGeom>
              <a:ln w="31750">
                <a:solidFill>
                  <a:srgbClr val="CC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9434682-965A-BE7B-C3B5-40F3E2BFE76B}"/>
                </a:ext>
              </a:extLst>
            </p:cNvPr>
            <p:cNvSpPr/>
            <p:nvPr/>
          </p:nvSpPr>
          <p:spPr>
            <a:xfrm>
              <a:off x="2095458" y="4835695"/>
              <a:ext cx="120498" cy="12049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7C7C7920-9469-AE4A-C3E4-19DEBDD92695}"/>
                    </a:ext>
                  </a:extLst>
                </p:cNvPr>
                <p:cNvSpPr txBox="1"/>
                <p:nvPr/>
              </p:nvSpPr>
              <p:spPr>
                <a:xfrm>
                  <a:off x="2053637" y="5654021"/>
                  <a:ext cx="184922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600" dirty="0">
                    <a:solidFill>
                      <a:srgbClr val="CC00CC"/>
                    </a:solidFill>
                  </a:endParaRPr>
                </a:p>
              </p:txBody>
            </p:sp>
          </mc:Choice>
          <mc:Fallback xmlns=""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7C7C7920-9469-AE4A-C3E4-19DEBDD926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3637" y="5654021"/>
                  <a:ext cx="184922" cy="400110"/>
                </a:xfrm>
                <a:prstGeom prst="rect">
                  <a:avLst/>
                </a:prstGeom>
                <a:blipFill>
                  <a:blip r:embed="rId21"/>
                  <a:stretch>
                    <a:fillRect r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8ABD7E18-9DDC-32D4-D24B-FB76B7C73BE5}"/>
                    </a:ext>
                  </a:extLst>
                </p:cNvPr>
                <p:cNvSpPr txBox="1"/>
                <p:nvPr/>
              </p:nvSpPr>
              <p:spPr>
                <a:xfrm>
                  <a:off x="2309838" y="5699725"/>
                  <a:ext cx="30707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8ABD7E18-9DDC-32D4-D24B-FB76B7C73B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9838" y="5699725"/>
                  <a:ext cx="307072" cy="307777"/>
                </a:xfrm>
                <a:prstGeom prst="rect">
                  <a:avLst/>
                </a:prstGeom>
                <a:blipFill>
                  <a:blip r:embed="rId22"/>
                  <a:stretch>
                    <a:fillRect l="-20000" r="-8000" b="-1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5DAF98F7-8DD8-1C0C-FDAA-9F08E7173D77}"/>
                    </a:ext>
                  </a:extLst>
                </p:cNvPr>
                <p:cNvSpPr txBox="1"/>
                <p:nvPr/>
              </p:nvSpPr>
              <p:spPr>
                <a:xfrm>
                  <a:off x="2290486" y="4766154"/>
                  <a:ext cx="30707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5DAF98F7-8DD8-1C0C-FDAA-9F08E7173D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0486" y="4766154"/>
                  <a:ext cx="307072" cy="307777"/>
                </a:xfrm>
                <a:prstGeom prst="rect">
                  <a:avLst/>
                </a:prstGeom>
                <a:blipFill>
                  <a:blip r:embed="rId23"/>
                  <a:stretch>
                    <a:fillRect l="-24000" r="-8000" b="-1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494E6198-639A-14F9-7885-B824E1695D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58806" y="4988186"/>
              <a:ext cx="0" cy="796417"/>
            </a:xfrm>
            <a:prstGeom prst="straightConnector1">
              <a:avLst/>
            </a:prstGeom>
            <a:ln w="28575">
              <a:solidFill>
                <a:srgbClr val="0070C0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BC5CF046-0A18-C74A-E3DA-68E5F31AAA7F}"/>
                    </a:ext>
                  </a:extLst>
                </p:cNvPr>
                <p:cNvSpPr txBox="1"/>
                <p:nvPr/>
              </p:nvSpPr>
              <p:spPr>
                <a:xfrm>
                  <a:off x="1373684" y="4705174"/>
                  <a:ext cx="78697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&gt;0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BC5CF046-0A18-C74A-E3DA-68E5F31AAA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3684" y="4705174"/>
                  <a:ext cx="786973" cy="369332"/>
                </a:xfrm>
                <a:prstGeom prst="rect">
                  <a:avLst/>
                </a:prstGeom>
                <a:blipFill>
                  <a:blip r:embed="rId27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003623F-D05C-2FF2-8807-C4A2A410B8E5}"/>
                </a:ext>
              </a:extLst>
            </p:cNvPr>
            <p:cNvSpPr txBox="1"/>
            <p:nvPr/>
          </p:nvSpPr>
          <p:spPr>
            <a:xfrm>
              <a:off x="3253834" y="4720703"/>
              <a:ext cx="149999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Low</a:t>
              </a:r>
              <a:r>
                <a:rPr lang="en-US" dirty="0"/>
                <a:t> potential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7D5E017F-2506-1315-BC95-E77B7EC1217B}"/>
                </a:ext>
              </a:extLst>
            </p:cNvPr>
            <p:cNvSpPr txBox="1"/>
            <p:nvPr/>
          </p:nvSpPr>
          <p:spPr>
            <a:xfrm>
              <a:off x="3236674" y="5749542"/>
              <a:ext cx="149999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High</a:t>
              </a:r>
              <a:r>
                <a:rPr lang="en-US" dirty="0"/>
                <a:t> potential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" name="TextBox 204">
                  <a:extLst>
                    <a:ext uri="{FF2B5EF4-FFF2-40B4-BE49-F238E27FC236}">
                      <a16:creationId xmlns:a16="http://schemas.microsoft.com/office/drawing/2014/main" id="{90B6A79B-EA7D-BD03-064D-EA566D2481EF}"/>
                    </a:ext>
                  </a:extLst>
                </p:cNvPr>
                <p:cNvSpPr txBox="1"/>
                <p:nvPr/>
              </p:nvSpPr>
              <p:spPr>
                <a:xfrm>
                  <a:off x="1530352" y="4385665"/>
                  <a:ext cx="505078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05" name="TextBox 204">
                  <a:extLst>
                    <a:ext uri="{FF2B5EF4-FFF2-40B4-BE49-F238E27FC236}">
                      <a16:creationId xmlns:a16="http://schemas.microsoft.com/office/drawing/2014/main" id="{90B6A79B-EA7D-BD03-064D-EA566D2481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0352" y="4385665"/>
                  <a:ext cx="505078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6" name="TextBox 205">
                  <a:extLst>
                    <a:ext uri="{FF2B5EF4-FFF2-40B4-BE49-F238E27FC236}">
                      <a16:creationId xmlns:a16="http://schemas.microsoft.com/office/drawing/2014/main" id="{87FD164E-FD6E-C17A-DE4B-9472C82BDE2F}"/>
                    </a:ext>
                  </a:extLst>
                </p:cNvPr>
                <p:cNvSpPr txBox="1"/>
                <p:nvPr/>
              </p:nvSpPr>
              <p:spPr>
                <a:xfrm>
                  <a:off x="1930480" y="4384711"/>
                  <a:ext cx="505078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2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06" name="TextBox 205">
                  <a:extLst>
                    <a:ext uri="{FF2B5EF4-FFF2-40B4-BE49-F238E27FC236}">
                      <a16:creationId xmlns:a16="http://schemas.microsoft.com/office/drawing/2014/main" id="{87FD164E-FD6E-C17A-DE4B-9472C82BDE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0480" y="4384711"/>
                  <a:ext cx="505078" cy="4001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7" name="TextBox 206">
                  <a:extLst>
                    <a:ext uri="{FF2B5EF4-FFF2-40B4-BE49-F238E27FC236}">
                      <a16:creationId xmlns:a16="http://schemas.microsoft.com/office/drawing/2014/main" id="{93CC1B76-ED97-C4AC-482E-DF4A8B70FFE4}"/>
                    </a:ext>
                  </a:extLst>
                </p:cNvPr>
                <p:cNvSpPr txBox="1"/>
                <p:nvPr/>
              </p:nvSpPr>
              <p:spPr>
                <a:xfrm>
                  <a:off x="1648909" y="5983065"/>
                  <a:ext cx="323807" cy="4001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600" dirty="0"/>
                </a:p>
              </p:txBody>
            </p:sp>
          </mc:Choice>
          <mc:Fallback xmlns="">
            <p:sp>
              <p:nvSpPr>
                <p:cNvPr id="207" name="TextBox 206">
                  <a:extLst>
                    <a:ext uri="{FF2B5EF4-FFF2-40B4-BE49-F238E27FC236}">
                      <a16:creationId xmlns:a16="http://schemas.microsoft.com/office/drawing/2014/main" id="{93CC1B76-ED97-C4AC-482E-DF4A8B70FF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8909" y="5983065"/>
                  <a:ext cx="323807" cy="40011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56DFE5AE-1EF1-7E42-64DF-0CF6CD9ED9A8}"/>
                    </a:ext>
                  </a:extLst>
                </p:cNvPr>
                <p:cNvSpPr txBox="1"/>
                <p:nvPr/>
              </p:nvSpPr>
              <p:spPr>
                <a:xfrm>
                  <a:off x="2032328" y="5977312"/>
                  <a:ext cx="323807" cy="4001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2600" dirty="0"/>
                </a:p>
              </p:txBody>
            </p:sp>
          </mc:Choice>
          <mc:Fallback xmlns=""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56DFE5AE-1EF1-7E42-64DF-0CF6CD9ED9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2328" y="5977312"/>
                  <a:ext cx="323807" cy="400110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Freeform 3"/>
          <p:cNvSpPr/>
          <p:nvPr/>
        </p:nvSpPr>
        <p:spPr>
          <a:xfrm>
            <a:off x="990937" y="2052005"/>
            <a:ext cx="1624405" cy="422630"/>
          </a:xfrm>
          <a:custGeom>
            <a:avLst/>
            <a:gdLst>
              <a:gd name="connsiteX0" fmla="*/ 0 w 1624405"/>
              <a:gd name="connsiteY0" fmla="*/ 164446 h 422630"/>
              <a:gd name="connsiteX1" fmla="*/ 537883 w 1624405"/>
              <a:gd name="connsiteY1" fmla="*/ 228992 h 422630"/>
              <a:gd name="connsiteX2" fmla="*/ 1118796 w 1624405"/>
              <a:gd name="connsiteY2" fmla="*/ 3081 h 422630"/>
              <a:gd name="connsiteX3" fmla="*/ 1624405 w 1624405"/>
              <a:gd name="connsiteY3" fmla="*/ 422630 h 422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405" h="422630">
                <a:moveTo>
                  <a:pt x="0" y="164446"/>
                </a:moveTo>
                <a:cubicBezTo>
                  <a:pt x="175708" y="210166"/>
                  <a:pt x="351417" y="255886"/>
                  <a:pt x="537883" y="228992"/>
                </a:cubicBezTo>
                <a:cubicBezTo>
                  <a:pt x="724349" y="202098"/>
                  <a:pt x="937709" y="-29192"/>
                  <a:pt x="1118796" y="3081"/>
                </a:cubicBezTo>
                <a:cubicBezTo>
                  <a:pt x="1299883" y="35354"/>
                  <a:pt x="1462144" y="228992"/>
                  <a:pt x="1624405" y="422630"/>
                </a:cubicBezTo>
              </a:path>
            </a:pathLst>
          </a:custGeom>
          <a:noFill/>
          <a:ln w="190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356135" y="1676584"/>
            <a:ext cx="290783" cy="5272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5022" y="1362970"/>
            <a:ext cx="41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1. 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563645" y="1491918"/>
            <a:ext cx="41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2. 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178289" y="1400199"/>
            <a:ext cx="2230892" cy="1597762"/>
            <a:chOff x="5299272" y="1980239"/>
            <a:chExt cx="2230892" cy="1597762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5299272" y="2387495"/>
              <a:ext cx="2217967" cy="0"/>
            </a:xfrm>
            <a:prstGeom prst="straightConnector1">
              <a:avLst/>
            </a:prstGeom>
            <a:ln w="38100">
              <a:solidFill>
                <a:srgbClr val="CC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>
              <a:off x="5312197" y="2816053"/>
              <a:ext cx="2217967" cy="0"/>
            </a:xfrm>
            <a:prstGeom prst="straightConnector1">
              <a:avLst/>
            </a:prstGeom>
            <a:ln w="38100">
              <a:solidFill>
                <a:srgbClr val="CC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/>
            <p:nvPr/>
          </p:nvCxnSpPr>
          <p:spPr>
            <a:xfrm>
              <a:off x="5299272" y="3210098"/>
              <a:ext cx="2217967" cy="0"/>
            </a:xfrm>
            <a:prstGeom prst="straightConnector1">
              <a:avLst/>
            </a:prstGeom>
            <a:ln w="38100">
              <a:solidFill>
                <a:srgbClr val="CC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6726876"/>
                </p:ext>
              </p:extLst>
            </p:nvPr>
          </p:nvGraphicFramePr>
          <p:xfrm>
            <a:off x="5920497" y="1980239"/>
            <a:ext cx="305442" cy="407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0" imgW="152280" imgH="203040" progId="Equation.DSMT4">
                    <p:embed/>
                  </p:oleObj>
                </mc:Choice>
                <mc:Fallback>
                  <p:oleObj name="Equation" r:id="rId30" imgW="15228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5920497" y="1980239"/>
                          <a:ext cx="305442" cy="40725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9" name="Straight Connector 18"/>
            <p:cNvCxnSpPr/>
            <p:nvPr/>
          </p:nvCxnSpPr>
          <p:spPr>
            <a:xfrm>
              <a:off x="5446677" y="2094075"/>
              <a:ext cx="0" cy="146670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6325611" y="2044230"/>
              <a:ext cx="0" cy="146670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7163085" y="2067020"/>
              <a:ext cx="0" cy="146670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5304445" y="3208669"/>
              <a:ext cx="267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191640" y="3191449"/>
              <a:ext cx="267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001099" y="3206784"/>
              <a:ext cx="267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</p:grp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928839"/>
              </p:ext>
            </p:extLst>
          </p:nvPr>
        </p:nvGraphicFramePr>
        <p:xfrm>
          <a:off x="6586109" y="3105595"/>
          <a:ext cx="1401203" cy="442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723600" imgH="228600" progId="Equation.DSMT4">
                  <p:embed/>
                </p:oleObj>
              </mc:Choice>
              <mc:Fallback>
                <p:oleObj name="Equation" r:id="rId32" imgW="723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6586109" y="3105595"/>
                        <a:ext cx="1401203" cy="4424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Oval 32"/>
          <p:cNvSpPr/>
          <p:nvPr/>
        </p:nvSpPr>
        <p:spPr>
          <a:xfrm>
            <a:off x="6178514" y="4992940"/>
            <a:ext cx="484548" cy="3103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4CF7C34-B9D1-1878-8D72-F0315A4AA367}"/>
              </a:ext>
            </a:extLst>
          </p:cNvPr>
          <p:cNvSpPr txBox="1"/>
          <p:nvPr/>
        </p:nvSpPr>
        <p:spPr>
          <a:xfrm>
            <a:off x="127264" y="4044870"/>
            <a:ext cx="240246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System:  Charge, Plates</a:t>
            </a:r>
          </a:p>
          <a:p>
            <a:r>
              <a:rPr lang="en-US" dirty="0"/>
              <a:t>Surroundings:  None</a:t>
            </a:r>
          </a:p>
        </p:txBody>
      </p:sp>
      <p:graphicFrame>
        <p:nvGraphicFramePr>
          <p:cNvPr id="123" name="Object 1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3729080"/>
              </p:ext>
            </p:extLst>
          </p:nvPr>
        </p:nvGraphicFramePr>
        <p:xfrm>
          <a:off x="2613491" y="4208089"/>
          <a:ext cx="3899155" cy="346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2286000" imgH="203040" progId="Equation.DSMT4">
                  <p:embed/>
                </p:oleObj>
              </mc:Choice>
              <mc:Fallback>
                <p:oleObj name="Equation" r:id="rId34" imgW="22860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2613491" y="4208089"/>
                        <a:ext cx="3899155" cy="346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48385F-94DB-40F9-E32E-2065B4A3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8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900" y="2117467"/>
            <a:ext cx="8140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Positive charges move in the direction in which V decreases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Negative charges move in the direction in which V increases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346514"/>
              </p:ext>
            </p:extLst>
          </p:nvPr>
        </p:nvGraphicFramePr>
        <p:xfrm>
          <a:off x="2263520" y="862012"/>
          <a:ext cx="3265886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480" imgH="406080" progId="Equation.DSMT4">
                  <p:embed/>
                </p:oleObj>
              </mc:Choice>
              <mc:Fallback>
                <p:oleObj name="Equation" r:id="rId2" imgW="132048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63520" y="862012"/>
                        <a:ext cx="3265886" cy="1004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080" y="3199031"/>
            <a:ext cx="3549326" cy="2508069"/>
          </a:xfrm>
          <a:prstGeom prst="rect">
            <a:avLst/>
          </a:prstGeom>
        </p:spPr>
      </p:pic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5014714"/>
              </p:ext>
            </p:extLst>
          </p:nvPr>
        </p:nvGraphicFramePr>
        <p:xfrm>
          <a:off x="2572909" y="5707100"/>
          <a:ext cx="1995634" cy="6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23600" imgH="228600" progId="Equation.DSMT4">
                  <p:embed/>
                </p:oleObj>
              </mc:Choice>
              <mc:Fallback>
                <p:oleObj name="Equation" r:id="rId5" imgW="723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72909" y="5707100"/>
                        <a:ext cx="1995634" cy="6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Oval 28"/>
          <p:cNvSpPr/>
          <p:nvPr/>
        </p:nvSpPr>
        <p:spPr>
          <a:xfrm>
            <a:off x="4114800" y="3499545"/>
            <a:ext cx="203200" cy="2159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102100" y="4160438"/>
            <a:ext cx="203200" cy="2159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076700" y="3422829"/>
            <a:ext cx="35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76700" y="4077202"/>
            <a:ext cx="35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4318000" y="3607495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780143" y="4261868"/>
            <a:ext cx="3219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52ACF3-3D34-3A7D-1A12-6108CFC92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4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955102" y="6553200"/>
            <a:ext cx="188898" cy="26425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40" name="Example:  Electric Potential Energy"/>
          <p:cNvSpPr txBox="1">
            <a:spLocks noGrp="1"/>
          </p:cNvSpPr>
          <p:nvPr>
            <p:ph type="title" idx="4294967295"/>
          </p:nvPr>
        </p:nvSpPr>
        <p:spPr>
          <a:xfrm>
            <a:off x="-1588" y="-17463"/>
            <a:ext cx="8915401" cy="5746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Example:  </a:t>
            </a:r>
          </a:p>
        </p:txBody>
      </p:sp>
      <p:pic>
        <p:nvPicPr>
          <p:cNvPr id="141" name="Spider_IMG_3111.jpg" descr="Spider_IMG_3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2783" y="-574459"/>
            <a:ext cx="6380454" cy="8507271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C008AF3-F3CF-9F18-809E-E2FA14ABBC88}"/>
              </a:ext>
            </a:extLst>
          </p:cNvPr>
          <p:cNvCxnSpPr/>
          <p:nvPr/>
        </p:nvCxnSpPr>
        <p:spPr>
          <a:xfrm>
            <a:off x="7160964" y="3679176"/>
            <a:ext cx="0" cy="1826046"/>
          </a:xfrm>
          <a:prstGeom prst="straightConnector1">
            <a:avLst/>
          </a:prstGeom>
          <a:ln w="38100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1FF898-A32D-81A3-76A7-927B3E338108}"/>
                  </a:ext>
                </a:extLst>
              </p:cNvPr>
              <p:cNvSpPr txBox="1"/>
              <p:nvPr/>
            </p:nvSpPr>
            <p:spPr>
              <a:xfrm>
                <a:off x="7241927" y="4748269"/>
                <a:ext cx="365485" cy="552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⃑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1FF898-A32D-81A3-76A7-927B3E338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927" y="4748269"/>
                <a:ext cx="365485" cy="552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A negatively charged object is initially motionless at point A in a region of uniform electric field.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Which of the following is true?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The charge moves toward point B and the system loses potential energy.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The charge moves toward point B and the system gains potential energy.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The charge moves toward point C and the system loses potential energy.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The charge moves toward point C and the system gains potential energy.</a:t>
                </a:r>
              </a:p>
              <a:p>
                <a:pPr marL="514350" indent="-514350">
                  <a:buFont typeface="+mj-lt"/>
                  <a:buAutoNum type="arabicPeriod" startAt="2"/>
                </a:pPr>
                <a:endParaRPr lang="en-US" dirty="0"/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en-US" dirty="0"/>
                  <a:t>Which is the correct comparison of the electric potential?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The electric potential is larger at point 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en-US" dirty="0"/>
                  <a:t>The electric potential is larger at point 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50" t="-2414" b="-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Check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Potential energy, charge, and potential difference</a:t>
            </a:r>
          </a:p>
        </p:txBody>
      </p:sp>
      <p:pic>
        <p:nvPicPr>
          <p:cNvPr id="9" name="Picture 2" descr="C:\Documents and Settings\asmith297\Local Settings\Temporary Internet Files\Content.IE5\ASFAFB90\MC900196532[1].wmf">
            <a:extLst>
              <a:ext uri="{FF2B5EF4-FFF2-40B4-BE49-F238E27FC236}">
                <a16:creationId xmlns:a16="http://schemas.microsoft.com/office/drawing/2014/main" id="{A2A1C73C-0D14-4C5D-87E8-EEAF75F41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8506" y="364456"/>
            <a:ext cx="856844" cy="857593"/>
          </a:xfrm>
          <a:prstGeom prst="rect">
            <a:avLst/>
          </a:prstGeom>
          <a:noFill/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2A29543-E178-4DE0-81F3-FEDFBB80D0F1}"/>
              </a:ext>
            </a:extLst>
          </p:cNvPr>
          <p:cNvSpPr/>
          <p:nvPr/>
        </p:nvSpPr>
        <p:spPr>
          <a:xfrm>
            <a:off x="938209" y="4360379"/>
            <a:ext cx="664028" cy="2911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0DDCEC2-7815-1DBA-A288-B32BF365EDED}"/>
              </a:ext>
            </a:extLst>
          </p:cNvPr>
          <p:cNvSpPr/>
          <p:nvPr/>
        </p:nvSpPr>
        <p:spPr>
          <a:xfrm>
            <a:off x="3349601" y="3147104"/>
            <a:ext cx="2014566" cy="3082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EF1C29-2034-5578-CE5C-A98F7423F0D7}"/>
                  </a:ext>
                </a:extLst>
              </p:cNvPr>
              <p:cNvSpPr txBox="1"/>
              <p:nvPr/>
            </p:nvSpPr>
            <p:spPr>
              <a:xfrm>
                <a:off x="3414613" y="3137414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EF1C29-2034-5578-CE5C-A98F7423F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613" y="3137414"/>
                <a:ext cx="435228" cy="5375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DF8D992-E3B2-2CFF-782F-63051F9B1122}"/>
                  </a:ext>
                </a:extLst>
              </p:cNvPr>
              <p:cNvSpPr txBox="1"/>
              <p:nvPr/>
            </p:nvSpPr>
            <p:spPr>
              <a:xfrm>
                <a:off x="3919388" y="3130259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DF8D992-E3B2-2CFF-782F-63051F9B1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388" y="3130259"/>
                <a:ext cx="435228" cy="5375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E4B1727-3B5D-3228-26D7-07F3B77E8A3F}"/>
                  </a:ext>
                </a:extLst>
              </p:cNvPr>
              <p:cNvSpPr txBox="1"/>
              <p:nvPr/>
            </p:nvSpPr>
            <p:spPr>
              <a:xfrm>
                <a:off x="4426513" y="3137415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E4B1727-3B5D-3228-26D7-07F3B77E8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513" y="3137415"/>
                <a:ext cx="435228" cy="5375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45DD391-124A-2F97-B2C1-E63DBF6DF599}"/>
                  </a:ext>
                </a:extLst>
              </p:cNvPr>
              <p:cNvSpPr txBox="1"/>
              <p:nvPr/>
            </p:nvSpPr>
            <p:spPr>
              <a:xfrm>
                <a:off x="4915334" y="3130261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45DD391-124A-2F97-B2C1-E63DBF6DF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334" y="3130261"/>
                <a:ext cx="435228" cy="5375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ectangle 69">
            <a:extLst>
              <a:ext uri="{FF2B5EF4-FFF2-40B4-BE49-F238E27FC236}">
                <a16:creationId xmlns:a16="http://schemas.microsoft.com/office/drawing/2014/main" id="{B4247473-11C8-F9F2-2AED-9C825168161C}"/>
              </a:ext>
            </a:extLst>
          </p:cNvPr>
          <p:cNvSpPr/>
          <p:nvPr/>
        </p:nvSpPr>
        <p:spPr>
          <a:xfrm>
            <a:off x="3358408" y="1740073"/>
            <a:ext cx="2014566" cy="3082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3E29234-A523-874E-A9D0-0BA1A350804F}"/>
                  </a:ext>
                </a:extLst>
              </p:cNvPr>
              <p:cNvSpPr txBox="1"/>
              <p:nvPr/>
            </p:nvSpPr>
            <p:spPr>
              <a:xfrm>
                <a:off x="3407475" y="1719802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3E29234-A523-874E-A9D0-0BA1A3508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475" y="1719802"/>
                <a:ext cx="435228" cy="537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37ED061-2C09-6A47-2E7C-6EAA0FE9E6CF}"/>
                  </a:ext>
                </a:extLst>
              </p:cNvPr>
              <p:cNvSpPr txBox="1"/>
              <p:nvPr/>
            </p:nvSpPr>
            <p:spPr>
              <a:xfrm>
                <a:off x="3912250" y="1712645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37ED061-2C09-6A47-2E7C-6EAA0FE9E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250" y="1712645"/>
                <a:ext cx="435228" cy="5375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93A5D8D-1D85-1700-3F6B-9C83D230844B}"/>
                  </a:ext>
                </a:extLst>
              </p:cNvPr>
              <p:cNvSpPr txBox="1"/>
              <p:nvPr/>
            </p:nvSpPr>
            <p:spPr>
              <a:xfrm>
                <a:off x="4419374" y="1719801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93A5D8D-1D85-1700-3F6B-9C83D2308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374" y="1719801"/>
                <a:ext cx="435228" cy="537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814E852-0B0F-5E40-A527-4B2FB4F7EECF}"/>
                  </a:ext>
                </a:extLst>
              </p:cNvPr>
              <p:cNvSpPr txBox="1"/>
              <p:nvPr/>
            </p:nvSpPr>
            <p:spPr>
              <a:xfrm>
                <a:off x="4940089" y="1712640"/>
                <a:ext cx="435228" cy="537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814E852-0B0F-5E40-A527-4B2FB4F7E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089" y="1712640"/>
                <a:ext cx="435228" cy="5375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8872AD93-87D3-462E-68F2-7EDDDE7089F1}"/>
              </a:ext>
            </a:extLst>
          </p:cNvPr>
          <p:cNvGrpSpPr/>
          <p:nvPr/>
        </p:nvGrpSpPr>
        <p:grpSpPr>
          <a:xfrm rot="5400000">
            <a:off x="3296039" y="2593679"/>
            <a:ext cx="1082062" cy="46"/>
            <a:chOff x="4326068" y="2106199"/>
            <a:chExt cx="1561816" cy="41"/>
          </a:xfrm>
        </p:grpSpPr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E5D3461F-2E13-CCBF-00AD-F71C369DF4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03255FE5-FFEA-E2CD-149E-915AD4D8FA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C351436-B15E-41D2-30D2-4B8ACF931851}"/>
              </a:ext>
            </a:extLst>
          </p:cNvPr>
          <p:cNvGrpSpPr/>
          <p:nvPr/>
        </p:nvGrpSpPr>
        <p:grpSpPr>
          <a:xfrm rot="5400000">
            <a:off x="4691913" y="2597253"/>
            <a:ext cx="1082062" cy="46"/>
            <a:chOff x="4326068" y="2106199"/>
            <a:chExt cx="1561816" cy="41"/>
          </a:xfrm>
        </p:grpSpPr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6021D66D-E5CC-5E15-8660-56606782E9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EB5CD751-264A-2C11-8B50-19F516CC49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BF802EE-AEF8-1DB5-BE7C-D1D707958E37}"/>
              </a:ext>
            </a:extLst>
          </p:cNvPr>
          <p:cNvGrpSpPr/>
          <p:nvPr/>
        </p:nvGrpSpPr>
        <p:grpSpPr>
          <a:xfrm rot="5400000">
            <a:off x="2955983" y="2591936"/>
            <a:ext cx="1082062" cy="46"/>
            <a:chOff x="4326068" y="2106199"/>
            <a:chExt cx="1561816" cy="41"/>
          </a:xfrm>
        </p:grpSpPr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A9375E1D-E44C-5A80-07C2-44A6598B8C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B3618D4-7A2E-CD15-F3AC-915A183928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A186CD7-1E57-D176-11B7-4DC4E076B993}"/>
              </a:ext>
            </a:extLst>
          </p:cNvPr>
          <p:cNvGrpSpPr/>
          <p:nvPr/>
        </p:nvGrpSpPr>
        <p:grpSpPr>
          <a:xfrm rot="5400000">
            <a:off x="4418009" y="2596660"/>
            <a:ext cx="1082062" cy="46"/>
            <a:chOff x="4326068" y="2106199"/>
            <a:chExt cx="1561816" cy="41"/>
          </a:xfrm>
        </p:grpSpPr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21908275-3C7D-574D-89D7-8C60FE9108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41F10B1-6E4B-CAF8-26EC-DAE7E1A61D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37D82FD-350B-209C-C3C5-D229DC4A7C0A}"/>
                  </a:ext>
                </a:extLst>
              </p:cNvPr>
              <p:cNvSpPr txBox="1"/>
              <p:nvPr/>
            </p:nvSpPr>
            <p:spPr>
              <a:xfrm>
                <a:off x="1162040" y="2809255"/>
                <a:ext cx="8915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37D82FD-350B-209C-C3C5-D229DC4A7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040" y="2809255"/>
                <a:ext cx="891552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8564B7-80A6-AD42-37F3-8CD9819503C7}"/>
                  </a:ext>
                </a:extLst>
              </p:cNvPr>
              <p:cNvSpPr txBox="1"/>
              <p:nvPr/>
            </p:nvSpPr>
            <p:spPr>
              <a:xfrm>
                <a:off x="4225228" y="2009939"/>
                <a:ext cx="1849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8564B7-80A6-AD42-37F3-8CD981950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228" y="2009939"/>
                <a:ext cx="184922" cy="276999"/>
              </a:xfrm>
              <a:prstGeom prst="rect">
                <a:avLst/>
              </a:prstGeom>
              <a:blipFill>
                <a:blip r:embed="rId11"/>
                <a:stretch>
                  <a:fillRect l="-30000" r="-33333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94BBB7B-7A16-9EBA-AA48-BBE0EFE7AE5C}"/>
                  </a:ext>
                </a:extLst>
              </p:cNvPr>
              <p:cNvSpPr txBox="1"/>
              <p:nvPr/>
            </p:nvSpPr>
            <p:spPr>
              <a:xfrm>
                <a:off x="4399130" y="2383080"/>
                <a:ext cx="3710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94BBB7B-7A16-9EBA-AA48-BBE0EFE7A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130" y="2383080"/>
                <a:ext cx="37104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B7CA1F-DDC4-19CA-9CDE-059C56FF0C6B}"/>
                  </a:ext>
                </a:extLst>
              </p:cNvPr>
              <p:cNvSpPr txBox="1"/>
              <p:nvPr/>
            </p:nvSpPr>
            <p:spPr>
              <a:xfrm>
                <a:off x="4226707" y="2891837"/>
                <a:ext cx="1849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B7CA1F-DDC4-19CA-9CDE-059C56FF0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707" y="2891837"/>
                <a:ext cx="184922" cy="276999"/>
              </a:xfrm>
              <a:prstGeom prst="rect">
                <a:avLst/>
              </a:prstGeom>
              <a:blipFill>
                <a:blip r:embed="rId13"/>
                <a:stretch>
                  <a:fillRect l="-29032" r="-29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9" name="Oval 168">
            <a:extLst>
              <a:ext uri="{FF2B5EF4-FFF2-40B4-BE49-F238E27FC236}">
                <a16:creationId xmlns:a16="http://schemas.microsoft.com/office/drawing/2014/main" id="{4B938D82-76B8-FC66-F5A8-499CB7EA5A73}"/>
              </a:ext>
            </a:extLst>
          </p:cNvPr>
          <p:cNvSpPr/>
          <p:nvPr/>
        </p:nvSpPr>
        <p:spPr>
          <a:xfrm>
            <a:off x="4264594" y="2542611"/>
            <a:ext cx="97865" cy="9786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8E9D2A2-F25F-04CE-A36B-873E088D0459}"/>
                  </a:ext>
                </a:extLst>
              </p:cNvPr>
              <p:cNvSpPr txBox="1"/>
              <p:nvPr/>
            </p:nvSpPr>
            <p:spPr>
              <a:xfrm>
                <a:off x="4398299" y="2824025"/>
                <a:ext cx="3710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8E9D2A2-F25F-04CE-A36B-873E088D04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299" y="2824025"/>
                <a:ext cx="37104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557862C-909F-84E5-2156-56CF370CEF37}"/>
                  </a:ext>
                </a:extLst>
              </p:cNvPr>
              <p:cNvSpPr txBox="1"/>
              <p:nvPr/>
            </p:nvSpPr>
            <p:spPr>
              <a:xfrm>
                <a:off x="4407624" y="1988572"/>
                <a:ext cx="3710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557862C-909F-84E5-2156-56CF370CE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624" y="1988572"/>
                <a:ext cx="37104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A4CF7C34-B9D1-1878-8D72-F0315A4AA367}"/>
              </a:ext>
            </a:extLst>
          </p:cNvPr>
          <p:cNvSpPr txBox="1"/>
          <p:nvPr/>
        </p:nvSpPr>
        <p:spPr>
          <a:xfrm>
            <a:off x="624851" y="2009100"/>
            <a:ext cx="22121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Sys:  Charge, Plates</a:t>
            </a:r>
          </a:p>
          <a:p>
            <a:r>
              <a:rPr lang="en-US" dirty="0"/>
              <a:t>Sur:  None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21A8653-1032-5282-ABEA-04F2E3AD1EB7}"/>
              </a:ext>
            </a:extLst>
          </p:cNvPr>
          <p:cNvSpPr/>
          <p:nvPr/>
        </p:nvSpPr>
        <p:spPr>
          <a:xfrm>
            <a:off x="911218" y="5808083"/>
            <a:ext cx="664028" cy="2911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DC93F83-BA7D-523E-257E-82320225DA4B}"/>
              </a:ext>
            </a:extLst>
          </p:cNvPr>
          <p:cNvGrpSpPr/>
          <p:nvPr/>
        </p:nvGrpSpPr>
        <p:grpSpPr>
          <a:xfrm>
            <a:off x="6161518" y="5199723"/>
            <a:ext cx="2776878" cy="1410523"/>
            <a:chOff x="6161518" y="5199723"/>
            <a:chExt cx="2776878" cy="14105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9EA3B39-A265-CC79-E762-9B0D55B471DB}"/>
                    </a:ext>
                  </a:extLst>
                </p:cNvPr>
                <p:cNvSpPr txBox="1"/>
                <p:nvPr/>
              </p:nvSpPr>
              <p:spPr>
                <a:xfrm>
                  <a:off x="6561076" y="5683840"/>
                  <a:ext cx="1463225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20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9EA3B39-A265-CC79-E762-9B0D55B471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1076" y="5683840"/>
                  <a:ext cx="1463225" cy="400110"/>
                </a:xfrm>
                <a:prstGeom prst="rect">
                  <a:avLst/>
                </a:prstGeom>
                <a:blipFill>
                  <a:blip r:embed="rId16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D2DE94E8-2061-9C79-134F-9D75BA0B615B}"/>
                    </a:ext>
                  </a:extLst>
                </p:cNvPr>
                <p:cNvSpPr/>
                <p:nvPr/>
              </p:nvSpPr>
              <p:spPr>
                <a:xfrm>
                  <a:off x="7430569" y="6184270"/>
                  <a:ext cx="1507827" cy="400110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&gt;0</m:t>
                        </m:r>
                      </m:oMath>
                    </m:oMathPara>
                  </a14:m>
                  <a:endParaRPr lang="en-US" sz="20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D2DE94E8-2061-9C79-134F-9D75BA0B61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0569" y="6184270"/>
                  <a:ext cx="1507827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C9F57B-AAEF-BF50-5ACB-6F9D8D5E41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4176" y="6025470"/>
              <a:ext cx="183735" cy="30531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6FA302D-434E-A5C4-E64C-3A54D9E44E34}"/>
                    </a:ext>
                  </a:extLst>
                </p:cNvPr>
                <p:cNvSpPr txBox="1"/>
                <p:nvPr/>
              </p:nvSpPr>
              <p:spPr>
                <a:xfrm>
                  <a:off x="6161518" y="6240914"/>
                  <a:ext cx="91867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1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18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&lt;0</m:t>
                        </m:r>
                      </m:oMath>
                    </m:oMathPara>
                  </a14:m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6FA302D-434E-A5C4-E64C-3A54D9E44E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61518" y="6240914"/>
                  <a:ext cx="918673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96B5CB9-17E0-07FB-C5D5-EF8EA59FB1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42795" y="5454270"/>
              <a:ext cx="338151" cy="35381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DB07B5C-D02B-2C31-EBCA-2DA77B3E03BE}"/>
                    </a:ext>
                  </a:extLst>
                </p:cNvPr>
                <p:cNvSpPr txBox="1"/>
                <p:nvPr/>
              </p:nvSpPr>
              <p:spPr>
                <a:xfrm>
                  <a:off x="7736651" y="5199723"/>
                  <a:ext cx="77869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18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&lt;0</m:t>
                        </m:r>
                      </m:oMath>
                    </m:oMathPara>
                  </a14:m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DB07B5C-D02B-2C31-EBCA-2DA77B3E03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651" y="5199723"/>
                  <a:ext cx="778699" cy="369332"/>
                </a:xfrm>
                <a:prstGeom prst="rect">
                  <a:avLst/>
                </a:prstGeom>
                <a:blipFill>
                  <a:blip r:embed="rId19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148952B-22E0-0A0A-6048-FFD07C01BEFC}"/>
                </a:ext>
              </a:extLst>
            </p:cNvPr>
            <p:cNvCxnSpPr>
              <a:cxnSpLocks/>
            </p:cNvCxnSpPr>
            <p:nvPr/>
          </p:nvCxnSpPr>
          <p:spPr>
            <a:xfrm>
              <a:off x="7736651" y="6014984"/>
              <a:ext cx="240252" cy="27676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BF508E-B6B5-1B98-8920-A39D48B69B51}"/>
              </a:ext>
            </a:extLst>
          </p:cNvPr>
          <p:cNvGrpSpPr/>
          <p:nvPr/>
        </p:nvGrpSpPr>
        <p:grpSpPr>
          <a:xfrm>
            <a:off x="5413525" y="1976855"/>
            <a:ext cx="1517156" cy="1398171"/>
            <a:chOff x="5413525" y="1976855"/>
            <a:chExt cx="1517156" cy="139817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2075A42-EC7C-0506-3B88-FFF619313212}"/>
                </a:ext>
              </a:extLst>
            </p:cNvPr>
            <p:cNvSpPr txBox="1"/>
            <p:nvPr/>
          </p:nvSpPr>
          <p:spPr>
            <a:xfrm>
              <a:off x="5430685" y="1976855"/>
              <a:ext cx="149999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Low</a:t>
              </a:r>
              <a:r>
                <a:rPr lang="en-US" dirty="0"/>
                <a:t> potential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1E97E43-B99E-8387-F688-CCB7F6373768}"/>
                </a:ext>
              </a:extLst>
            </p:cNvPr>
            <p:cNvSpPr txBox="1"/>
            <p:nvPr/>
          </p:nvSpPr>
          <p:spPr>
            <a:xfrm>
              <a:off x="5413525" y="3005694"/>
              <a:ext cx="149999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High</a:t>
              </a:r>
              <a:r>
                <a:rPr lang="en-US" dirty="0"/>
                <a:t> potential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6EB42-45AC-94E8-4B47-235A3E6DC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0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856924"/>
          </a:xfrm>
        </p:spPr>
        <p:txBody>
          <a:bodyPr>
            <a:normAutofit/>
          </a:bodyPr>
          <a:lstStyle/>
          <a:p>
            <a:r>
              <a:rPr lang="en-US" b="1" dirty="0"/>
              <a:t>Example 1</a:t>
            </a:r>
            <a:r>
              <a:rPr lang="en-US" dirty="0"/>
              <a:t>:  Apply the work-energy equation to find changes of energy when an electric potential difference is known.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343" y="1222049"/>
            <a:ext cx="7886700" cy="524284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/>
              <a:t>An electron travels between two equally but oppositely charged plates in a uniform field.  It starts from rest at the negative plate. How much kinetic energy does it gain if there is a 20V difference between the plates?</a:t>
            </a:r>
          </a:p>
          <a:p>
            <a:r>
              <a:rPr lang="en-US" u="sng" dirty="0"/>
              <a:t>Gather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u="sng" dirty="0"/>
              <a:t>Solve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416ED9E-A6D8-26EA-0380-61E3298E0B68}"/>
              </a:ext>
            </a:extLst>
          </p:cNvPr>
          <p:cNvSpPr/>
          <p:nvPr/>
        </p:nvSpPr>
        <p:spPr>
          <a:xfrm>
            <a:off x="4960481" y="4099686"/>
            <a:ext cx="2014566" cy="3082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89FE2A8-B8A3-1AC6-F7BC-6A6B33E06732}"/>
                  </a:ext>
                </a:extLst>
              </p:cNvPr>
              <p:cNvSpPr txBox="1"/>
              <p:nvPr/>
            </p:nvSpPr>
            <p:spPr>
              <a:xfrm>
                <a:off x="5025493" y="4110694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89FE2A8-B8A3-1AC6-F7BC-6A6B33E06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493" y="4110694"/>
                <a:ext cx="435228" cy="333772"/>
              </a:xfrm>
              <a:prstGeom prst="rect">
                <a:avLst/>
              </a:prstGeom>
              <a:blipFill>
                <a:blip r:embed="rId4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76B2C64-661A-1458-2B1E-3D4649E87DEE}"/>
                  </a:ext>
                </a:extLst>
              </p:cNvPr>
              <p:cNvSpPr txBox="1"/>
              <p:nvPr/>
            </p:nvSpPr>
            <p:spPr>
              <a:xfrm>
                <a:off x="5530268" y="4103539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76B2C64-661A-1458-2B1E-3D4649E87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268" y="4103539"/>
                <a:ext cx="435228" cy="333772"/>
              </a:xfrm>
              <a:prstGeom prst="rect">
                <a:avLst/>
              </a:prstGeom>
              <a:blipFill>
                <a:blip r:embed="rId5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FFA7657-BBD3-B1BA-8726-09F1F287B0A3}"/>
                  </a:ext>
                </a:extLst>
              </p:cNvPr>
              <p:cNvSpPr txBox="1"/>
              <p:nvPr/>
            </p:nvSpPr>
            <p:spPr>
              <a:xfrm>
                <a:off x="6037393" y="4110695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FFA7657-BBD3-B1BA-8726-09F1F287B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393" y="4110695"/>
                <a:ext cx="435228" cy="333772"/>
              </a:xfrm>
              <a:prstGeom prst="rect">
                <a:avLst/>
              </a:prstGeom>
              <a:blipFill>
                <a:blip r:embed="rId4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910692D-387F-CCC5-48CB-5183BF6D3592}"/>
                  </a:ext>
                </a:extLst>
              </p:cNvPr>
              <p:cNvSpPr txBox="1"/>
              <p:nvPr/>
            </p:nvSpPr>
            <p:spPr>
              <a:xfrm>
                <a:off x="6526214" y="4103541"/>
                <a:ext cx="435228" cy="333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910692D-387F-CCC5-48CB-5183BF6D3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214" y="4103541"/>
                <a:ext cx="435228" cy="333772"/>
              </a:xfrm>
              <a:prstGeom prst="rect">
                <a:avLst/>
              </a:prstGeom>
              <a:blipFill>
                <a:blip r:embed="rId6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Rectangle 59">
            <a:extLst>
              <a:ext uri="{FF2B5EF4-FFF2-40B4-BE49-F238E27FC236}">
                <a16:creationId xmlns:a16="http://schemas.microsoft.com/office/drawing/2014/main" id="{4721A0E7-4BC1-320F-3B26-4551ED8FC394}"/>
              </a:ext>
            </a:extLst>
          </p:cNvPr>
          <p:cNvSpPr/>
          <p:nvPr/>
        </p:nvSpPr>
        <p:spPr>
          <a:xfrm>
            <a:off x="4969288" y="2692655"/>
            <a:ext cx="2014566" cy="3082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6F1C5C3-E5AC-F950-1729-200C3E8D59C2}"/>
                  </a:ext>
                </a:extLst>
              </p:cNvPr>
              <p:cNvSpPr txBox="1"/>
              <p:nvPr/>
            </p:nvSpPr>
            <p:spPr>
              <a:xfrm>
                <a:off x="5018355" y="2686161"/>
                <a:ext cx="435228" cy="227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6F1C5C3-E5AC-F950-1729-200C3E8D5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355" y="2686161"/>
                <a:ext cx="435228" cy="227971"/>
              </a:xfrm>
              <a:prstGeom prst="rect">
                <a:avLst/>
              </a:prstGeom>
              <a:blipFill>
                <a:blip r:embed="rId7"/>
                <a:stretch>
                  <a:fillRect b="-37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4DA3510-A623-E6DD-17E1-33403120EE57}"/>
                  </a:ext>
                </a:extLst>
              </p:cNvPr>
              <p:cNvSpPr txBox="1"/>
              <p:nvPr/>
            </p:nvSpPr>
            <p:spPr>
              <a:xfrm>
                <a:off x="5523130" y="2679004"/>
                <a:ext cx="435228" cy="227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4DA3510-A623-E6DD-17E1-33403120E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130" y="2679004"/>
                <a:ext cx="435228" cy="227971"/>
              </a:xfrm>
              <a:prstGeom prst="rect">
                <a:avLst/>
              </a:prstGeom>
              <a:blipFill>
                <a:blip r:embed="rId8"/>
                <a:stretch>
                  <a:fillRect b="-3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E6FFCCB-E253-68C9-FF50-2A8D0A08E56F}"/>
                  </a:ext>
                </a:extLst>
              </p:cNvPr>
              <p:cNvSpPr txBox="1"/>
              <p:nvPr/>
            </p:nvSpPr>
            <p:spPr>
              <a:xfrm>
                <a:off x="6030254" y="2686160"/>
                <a:ext cx="435228" cy="227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E6FFCCB-E253-68C9-FF50-2A8D0A08E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254" y="2686160"/>
                <a:ext cx="435228" cy="227971"/>
              </a:xfrm>
              <a:prstGeom prst="rect">
                <a:avLst/>
              </a:prstGeom>
              <a:blipFill>
                <a:blip r:embed="rId7"/>
                <a:stretch>
                  <a:fillRect b="-37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F18BA7D-6308-C3C3-6DC8-924C4DFAE40F}"/>
                  </a:ext>
                </a:extLst>
              </p:cNvPr>
              <p:cNvSpPr txBox="1"/>
              <p:nvPr/>
            </p:nvSpPr>
            <p:spPr>
              <a:xfrm>
                <a:off x="6550969" y="2678999"/>
                <a:ext cx="435228" cy="227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F18BA7D-6308-C3C3-6DC8-924C4DFAE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969" y="2678999"/>
                <a:ext cx="435228" cy="227971"/>
              </a:xfrm>
              <a:prstGeom prst="rect">
                <a:avLst/>
              </a:prstGeom>
              <a:blipFill>
                <a:blip r:embed="rId9"/>
                <a:stretch>
                  <a:fillRect b="-3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64">
            <a:extLst>
              <a:ext uri="{FF2B5EF4-FFF2-40B4-BE49-F238E27FC236}">
                <a16:creationId xmlns:a16="http://schemas.microsoft.com/office/drawing/2014/main" id="{9B505118-30C4-B0BD-38BC-AA93F8E023E2}"/>
              </a:ext>
            </a:extLst>
          </p:cNvPr>
          <p:cNvGrpSpPr/>
          <p:nvPr/>
        </p:nvGrpSpPr>
        <p:grpSpPr>
          <a:xfrm rot="5400000">
            <a:off x="4906919" y="3546261"/>
            <a:ext cx="1082062" cy="46"/>
            <a:chOff x="4326068" y="2106199"/>
            <a:chExt cx="1561816" cy="41"/>
          </a:xfrm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005F54CA-A18F-9366-90C8-A4D7610A56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9C0DA4B-CBFD-DBC0-6F09-2E034ED9D4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6476736-CE7D-AB37-6105-F0B1AF8889B7}"/>
              </a:ext>
            </a:extLst>
          </p:cNvPr>
          <p:cNvGrpSpPr/>
          <p:nvPr/>
        </p:nvGrpSpPr>
        <p:grpSpPr>
          <a:xfrm rot="5400000">
            <a:off x="6302793" y="3549835"/>
            <a:ext cx="1082062" cy="46"/>
            <a:chOff x="4326068" y="2106199"/>
            <a:chExt cx="1561816" cy="41"/>
          </a:xfrm>
        </p:grpSpPr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1B4756B7-B191-4F67-2E8C-6EDB85BD58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30345A6-64D3-47D8-23B5-D228C8C5C3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0DC1830-12BB-9386-D934-D3F0E0848876}"/>
              </a:ext>
            </a:extLst>
          </p:cNvPr>
          <p:cNvGrpSpPr/>
          <p:nvPr/>
        </p:nvGrpSpPr>
        <p:grpSpPr>
          <a:xfrm rot="5400000">
            <a:off x="4566863" y="3538552"/>
            <a:ext cx="1082062" cy="46"/>
            <a:chOff x="4326068" y="2106199"/>
            <a:chExt cx="1561816" cy="41"/>
          </a:xfrm>
        </p:grpSpPr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84F22863-E952-475E-9E5C-24D91F9BEC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BAD9538-3384-6C57-780E-24F477C8DA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913204F-2970-C374-3BB9-45D754218CA4}"/>
              </a:ext>
            </a:extLst>
          </p:cNvPr>
          <p:cNvGrpSpPr/>
          <p:nvPr/>
        </p:nvGrpSpPr>
        <p:grpSpPr>
          <a:xfrm rot="5400000">
            <a:off x="6028889" y="3549242"/>
            <a:ext cx="1082062" cy="46"/>
            <a:chOff x="4326068" y="2106199"/>
            <a:chExt cx="1561816" cy="41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B54A62EA-9834-8061-74CD-FF2D0BEC89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4242" y="2106199"/>
              <a:ext cx="268663" cy="41"/>
            </a:xfrm>
            <a:prstGeom prst="straightConnector1">
              <a:avLst/>
            </a:prstGeom>
            <a:ln w="31750">
              <a:solidFill>
                <a:srgbClr val="CC00CC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16AACC4-AC4E-80E1-FDA4-80541F3D4D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68" y="2106240"/>
              <a:ext cx="1561816" cy="0"/>
            </a:xfrm>
            <a:prstGeom prst="line">
              <a:avLst/>
            </a:prstGeom>
            <a:ln w="31750">
              <a:solidFill>
                <a:srgbClr val="CC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5A12991-E8B1-4D94-2D13-EC4A7C6F94DA}"/>
                  </a:ext>
                </a:extLst>
              </p:cNvPr>
              <p:cNvSpPr txBox="1"/>
              <p:nvPr/>
            </p:nvSpPr>
            <p:spPr>
              <a:xfrm>
                <a:off x="1748562" y="2566238"/>
                <a:ext cx="99940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5A12991-E8B1-4D94-2D13-EC4A7C6F9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562" y="2566238"/>
                <a:ext cx="999403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74C278F-311C-3521-F1A8-CCF4386C4C47}"/>
                  </a:ext>
                </a:extLst>
              </p:cNvPr>
              <p:cNvSpPr txBox="1"/>
              <p:nvPr/>
            </p:nvSpPr>
            <p:spPr>
              <a:xfrm>
                <a:off x="5836108" y="2962521"/>
                <a:ext cx="1849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>
                  <a:solidFill>
                    <a:srgbClr val="CC00CC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74C278F-311C-3521-F1A8-CCF4386C4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108" y="2962521"/>
                <a:ext cx="184922" cy="276999"/>
              </a:xfrm>
              <a:prstGeom prst="rect">
                <a:avLst/>
              </a:prstGeom>
              <a:blipFill>
                <a:blip r:embed="rId11"/>
                <a:stretch>
                  <a:fillRect l="-29032" r="-29032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70966E07-E073-B04D-4162-E7346EA0F100}"/>
                  </a:ext>
                </a:extLst>
              </p:cNvPr>
              <p:cNvSpPr txBox="1"/>
              <p:nvPr/>
            </p:nvSpPr>
            <p:spPr>
              <a:xfrm>
                <a:off x="6032549" y="2935570"/>
                <a:ext cx="3710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70966E07-E073-B04D-4162-E7346EA0F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549" y="2935570"/>
                <a:ext cx="37104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Oval 80">
            <a:extLst>
              <a:ext uri="{FF2B5EF4-FFF2-40B4-BE49-F238E27FC236}">
                <a16:creationId xmlns:a16="http://schemas.microsoft.com/office/drawing/2014/main" id="{455F3E10-B0AC-F95C-6A46-226DB3D69277}"/>
              </a:ext>
            </a:extLst>
          </p:cNvPr>
          <p:cNvSpPr/>
          <p:nvPr/>
        </p:nvSpPr>
        <p:spPr>
          <a:xfrm>
            <a:off x="5875474" y="3948122"/>
            <a:ext cx="97865" cy="9786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6E930D5-2F3A-D901-0C41-F23A2F07F664}"/>
                  </a:ext>
                </a:extLst>
              </p:cNvPr>
              <p:cNvSpPr txBox="1"/>
              <p:nvPr/>
            </p:nvSpPr>
            <p:spPr>
              <a:xfrm>
                <a:off x="6012154" y="3791195"/>
                <a:ext cx="3710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6E930D5-2F3A-D901-0C41-F23A2F07F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54" y="3791195"/>
                <a:ext cx="37104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TextBox 83">
            <a:extLst>
              <a:ext uri="{FF2B5EF4-FFF2-40B4-BE49-F238E27FC236}">
                <a16:creationId xmlns:a16="http://schemas.microsoft.com/office/drawing/2014/main" id="{4D71FFDD-2C27-7B99-30A5-25E8DE002E7D}"/>
              </a:ext>
            </a:extLst>
          </p:cNvPr>
          <p:cNvSpPr txBox="1"/>
          <p:nvPr/>
        </p:nvSpPr>
        <p:spPr>
          <a:xfrm>
            <a:off x="593511" y="3037919"/>
            <a:ext cx="24017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System:  Charge, Plates</a:t>
            </a:r>
          </a:p>
          <a:p>
            <a:r>
              <a:rPr lang="en-US" dirty="0"/>
              <a:t>Surrounding:  None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102A8C-1AC4-91CB-2E3D-2C3EC282D6A9}"/>
                  </a:ext>
                </a:extLst>
              </p:cNvPr>
              <p:cNvSpPr txBox="1"/>
              <p:nvPr/>
            </p:nvSpPr>
            <p:spPr>
              <a:xfrm>
                <a:off x="7041725" y="3169660"/>
                <a:ext cx="1570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102A8C-1AC4-91CB-2E3D-2C3EC282D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725" y="3169660"/>
                <a:ext cx="157037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F39F248-4058-CD9B-DED6-02BF169C6CEA}"/>
                  </a:ext>
                </a:extLst>
              </p:cNvPr>
              <p:cNvSpPr txBox="1"/>
              <p:nvPr/>
            </p:nvSpPr>
            <p:spPr>
              <a:xfrm>
                <a:off x="2806070" y="3101726"/>
                <a:ext cx="1841658" cy="3912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𝑠𝑦𝑠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F39F248-4058-CD9B-DED6-02BF169C6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070" y="3101726"/>
                <a:ext cx="1841658" cy="391261"/>
              </a:xfrm>
              <a:prstGeom prst="rect">
                <a:avLst/>
              </a:prstGeom>
              <a:blipFill rotWithShape="0">
                <a:blip r:embed="rId15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6FD4641-CB1E-C16E-21F2-88EE2683800D}"/>
                  </a:ext>
                </a:extLst>
              </p:cNvPr>
              <p:cNvSpPr txBox="1"/>
              <p:nvPr/>
            </p:nvSpPr>
            <p:spPr>
              <a:xfrm>
                <a:off x="2581296" y="2593189"/>
                <a:ext cx="213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smtClean="0">
                          <a:latin typeface="Cambria Math" panose="02040503050406030204" pitchFamily="18" charset="0"/>
                        </a:rPr>
                        <m:t>−1.6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smtClean="0"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b="0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FD4641-CB1E-C16E-21F2-88EE26838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296" y="2593189"/>
                <a:ext cx="2132873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7B39A30F-BD93-AD74-592B-4C8A594319CB}"/>
              </a:ext>
            </a:extLst>
          </p:cNvPr>
          <p:cNvCxnSpPr>
            <a:cxnSpLocks/>
          </p:cNvCxnSpPr>
          <p:nvPr/>
        </p:nvCxnSpPr>
        <p:spPr>
          <a:xfrm flipV="1">
            <a:off x="5926500" y="3118093"/>
            <a:ext cx="5268" cy="815878"/>
          </a:xfrm>
          <a:prstGeom prst="straightConnector1">
            <a:avLst/>
          </a:prstGeom>
          <a:ln w="254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91D29CA7-7244-BA32-610B-5CCD124E2C53}"/>
              </a:ext>
            </a:extLst>
          </p:cNvPr>
          <p:cNvSpPr txBox="1"/>
          <p:nvPr/>
        </p:nvSpPr>
        <p:spPr>
          <a:xfrm>
            <a:off x="6987477" y="2615479"/>
            <a:ext cx="1499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Low</a:t>
            </a:r>
            <a:r>
              <a:rPr lang="en-US" dirty="0"/>
              <a:t> potential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FF9E64A-AF9C-B11C-A240-977A1FF04625}"/>
              </a:ext>
            </a:extLst>
          </p:cNvPr>
          <p:cNvSpPr txBox="1"/>
          <p:nvPr/>
        </p:nvSpPr>
        <p:spPr>
          <a:xfrm>
            <a:off x="6975047" y="4075134"/>
            <a:ext cx="1499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High</a:t>
            </a:r>
            <a:r>
              <a:rPr lang="en-US" dirty="0"/>
              <a:t> potential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C1124867-6264-506A-702D-A842390EDF6B}"/>
                  </a:ext>
                </a:extLst>
              </p:cNvPr>
              <p:cNvSpPr txBox="1"/>
              <p:nvPr/>
            </p:nvSpPr>
            <p:spPr>
              <a:xfrm>
                <a:off x="7429515" y="3520953"/>
                <a:ext cx="93551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=+20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C1124867-6264-506A-702D-A842390ED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515" y="3520953"/>
                <a:ext cx="935517" cy="369332"/>
              </a:xfrm>
              <a:prstGeom prst="rect">
                <a:avLst/>
              </a:prstGeom>
              <a:blipFill>
                <a:blip r:embed="rId17"/>
                <a:stretch>
                  <a:fillRect r="-5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TextBox 108">
            <a:extLst>
              <a:ext uri="{FF2B5EF4-FFF2-40B4-BE49-F238E27FC236}">
                <a16:creationId xmlns:a16="http://schemas.microsoft.com/office/drawing/2014/main" id="{CDB754EC-0727-B4AC-146C-37FD62A1976A}"/>
              </a:ext>
            </a:extLst>
          </p:cNvPr>
          <p:cNvSpPr txBox="1"/>
          <p:nvPr/>
        </p:nvSpPr>
        <p:spPr>
          <a:xfrm>
            <a:off x="733337" y="4643357"/>
            <a:ext cx="33185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Apply the work-energy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304126B-55DA-86FC-D7D6-2ABAECC971A3}"/>
                  </a:ext>
                </a:extLst>
              </p:cNvPr>
              <p:cNvSpPr txBox="1"/>
              <p:nvPr/>
            </p:nvSpPr>
            <p:spPr>
              <a:xfrm>
                <a:off x="1193051" y="5026762"/>
                <a:ext cx="147979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304126B-55DA-86FC-D7D6-2ABAECC97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051" y="5026762"/>
                <a:ext cx="1479798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2EEEADD3-D790-25A1-7ADF-05F3DB89C3C3}"/>
                  </a:ext>
                </a:extLst>
              </p:cNvPr>
              <p:cNvSpPr txBox="1"/>
              <p:nvPr/>
            </p:nvSpPr>
            <p:spPr>
              <a:xfrm>
                <a:off x="721607" y="5455018"/>
                <a:ext cx="2273694" cy="424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2EEEADD3-D790-25A1-7ADF-05F3DB89C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07" y="5455018"/>
                <a:ext cx="2273694" cy="424732"/>
              </a:xfrm>
              <a:prstGeom prst="rect">
                <a:avLst/>
              </a:prstGeom>
              <a:blipFill>
                <a:blip r:embed="rId19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BCEA74F7-C45E-378D-74A7-BB521D5F37D9}"/>
              </a:ext>
            </a:extLst>
          </p:cNvPr>
          <p:cNvCxnSpPr>
            <a:cxnSpLocks/>
          </p:cNvCxnSpPr>
          <p:nvPr/>
        </p:nvCxnSpPr>
        <p:spPr>
          <a:xfrm flipV="1">
            <a:off x="1367648" y="5520576"/>
            <a:ext cx="350056" cy="29361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0F64C4C-8963-06DC-7E6B-28A9963D8060}"/>
                  </a:ext>
                </a:extLst>
              </p:cNvPr>
              <p:cNvSpPr txBox="1"/>
              <p:nvPr/>
            </p:nvSpPr>
            <p:spPr>
              <a:xfrm>
                <a:off x="1278348" y="5881448"/>
                <a:ext cx="3896132" cy="430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0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−1.60×</m:t>
                          </m:r>
                          <m:sSup>
                            <m:sSupPr>
                              <m:ctrlPr>
                                <a:rPr lang="en-US" sz="200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−19</m:t>
                              </m:r>
                            </m:sup>
                          </m:s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+20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0F64C4C-8963-06DC-7E6B-28A9963D8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348" y="5881448"/>
                <a:ext cx="3896132" cy="430952"/>
              </a:xfrm>
              <a:prstGeom prst="rect">
                <a:avLst/>
              </a:prstGeom>
              <a:blipFill>
                <a:blip r:embed="rId20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EC48879A-B798-C16B-C25E-DB9397F55BF9}"/>
                  </a:ext>
                </a:extLst>
              </p:cNvPr>
              <p:cNvSpPr txBox="1"/>
              <p:nvPr/>
            </p:nvSpPr>
            <p:spPr>
              <a:xfrm>
                <a:off x="1644386" y="6305801"/>
                <a:ext cx="181757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3.2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EC48879A-B798-C16B-C25E-DB9397F55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386" y="6305801"/>
                <a:ext cx="1817575" cy="400110"/>
              </a:xfrm>
              <a:prstGeom prst="rect">
                <a:avLst/>
              </a:prstGeom>
              <a:blipFill>
                <a:blip r:embed="rId21"/>
                <a:stretch>
                  <a:fillRect r="-671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Rectangle 126">
            <a:extLst>
              <a:ext uri="{FF2B5EF4-FFF2-40B4-BE49-F238E27FC236}">
                <a16:creationId xmlns:a16="http://schemas.microsoft.com/office/drawing/2014/main" id="{3C17CD6D-2514-B77E-5E30-D513A608C706}"/>
              </a:ext>
            </a:extLst>
          </p:cNvPr>
          <p:cNvSpPr/>
          <p:nvPr/>
        </p:nvSpPr>
        <p:spPr>
          <a:xfrm>
            <a:off x="1952341" y="6286817"/>
            <a:ext cx="1581343" cy="4499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55D73BB-3EBB-79E1-DB83-6A049F3401A3}"/>
              </a:ext>
            </a:extLst>
          </p:cNvPr>
          <p:cNvGrpSpPr/>
          <p:nvPr/>
        </p:nvGrpSpPr>
        <p:grpSpPr>
          <a:xfrm>
            <a:off x="3938591" y="4904789"/>
            <a:ext cx="1479797" cy="762966"/>
            <a:chOff x="3806129" y="4985976"/>
            <a:chExt cx="1479797" cy="7629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701B16D7-2252-6FA5-FED9-A2CE5ACE4E07}"/>
                    </a:ext>
                  </a:extLst>
                </p:cNvPr>
                <p:cNvSpPr txBox="1"/>
                <p:nvPr/>
              </p:nvSpPr>
              <p:spPr>
                <a:xfrm>
                  <a:off x="3806129" y="4985976"/>
                  <a:ext cx="1479797" cy="76296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dirty="0">
                      <a:solidFill>
                        <a:schemeClr val="accent1"/>
                      </a:solidFill>
                    </a:rPr>
                    <a:t>Units</a:t>
                  </a:r>
                  <a:r>
                    <a:rPr lang="en-US" dirty="0"/>
                    <a:t>:</a:t>
                  </a:r>
                </a:p>
                <a:p>
                  <a:r>
                    <a:rPr lang="en-US" sz="1800" b="0" dirty="0"/>
                    <a:t> </a:t>
                  </a:r>
                  <a14:m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701B16D7-2252-6FA5-FED9-A2CE5ACE4E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6129" y="4985976"/>
                  <a:ext cx="1479797" cy="762966"/>
                </a:xfrm>
                <a:prstGeom prst="rect">
                  <a:avLst/>
                </a:prstGeom>
                <a:blipFill>
                  <a:blip r:embed="rId22"/>
                  <a:stretch>
                    <a:fillRect l="-3292" t="-4800" b="-8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F21E75-4AE1-A378-67FD-24E75C028C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6004" y="5397012"/>
              <a:ext cx="192280" cy="24712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B3C1684-D169-BF10-61FD-D4BD4C7616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0481" y="5541042"/>
              <a:ext cx="175822" cy="19400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45FF69B-9DF6-1D9C-2DE5-CD1C65361E9D}"/>
              </a:ext>
            </a:extLst>
          </p:cNvPr>
          <p:cNvCxnSpPr>
            <a:cxnSpLocks/>
          </p:cNvCxnSpPr>
          <p:nvPr/>
        </p:nvCxnSpPr>
        <p:spPr>
          <a:xfrm flipV="1">
            <a:off x="4179711" y="5583118"/>
            <a:ext cx="133012" cy="37547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E1BF507D-2F4A-5DAC-7FE2-982075725139}"/>
              </a:ext>
            </a:extLst>
          </p:cNvPr>
          <p:cNvSpPr txBox="1"/>
          <p:nvPr/>
        </p:nvSpPr>
        <p:spPr>
          <a:xfrm>
            <a:off x="5747882" y="5554505"/>
            <a:ext cx="33185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Electron-Volt</a:t>
            </a:r>
            <a:r>
              <a:rPr lang="en-US" dirty="0"/>
              <a:t> eV (unit of energy)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9486E02F-92FA-7EC4-5878-F5E3A51439A5}"/>
                  </a:ext>
                </a:extLst>
              </p:cNvPr>
              <p:cNvSpPr txBox="1"/>
              <p:nvPr/>
            </p:nvSpPr>
            <p:spPr>
              <a:xfrm>
                <a:off x="6053579" y="5936469"/>
                <a:ext cx="23464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</a:rPr>
                        <m:t>eV</m:t>
                      </m:r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=1.60×</m:t>
                      </m:r>
                      <m:sSup>
                        <m:sSupPr>
                          <m:ctrlPr>
                            <a:rPr lang="en-US" sz="180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800"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486E02F-92FA-7EC4-5878-F5E3A5143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579" y="5936469"/>
                <a:ext cx="2346488" cy="369332"/>
              </a:xfrm>
              <a:prstGeom prst="rect">
                <a:avLst/>
              </a:prstGeom>
              <a:blipFill rotWithShape="0">
                <a:blip r:embed="rId2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4FAF13D2-2A92-BEE6-6282-4B0D82911FB3}"/>
              </a:ext>
            </a:extLst>
          </p:cNvPr>
          <p:cNvCxnSpPr>
            <a:cxnSpLocks/>
          </p:cNvCxnSpPr>
          <p:nvPr/>
        </p:nvCxnSpPr>
        <p:spPr>
          <a:xfrm flipV="1">
            <a:off x="3620551" y="6532711"/>
            <a:ext cx="2783045" cy="2064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FDE8CBA9-C27F-4758-2A2D-ECBF6AECF595}"/>
                  </a:ext>
                </a:extLst>
              </p:cNvPr>
              <p:cNvSpPr txBox="1"/>
              <p:nvPr/>
            </p:nvSpPr>
            <p:spPr>
              <a:xfrm>
                <a:off x="6222032" y="6317235"/>
                <a:ext cx="1701120" cy="430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DE8CBA9-C27F-4758-2A2D-ECBF6AECF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2032" y="6317235"/>
                <a:ext cx="1701120" cy="430952"/>
              </a:xfrm>
              <a:prstGeom prst="rect">
                <a:avLst/>
              </a:prstGeom>
              <a:blipFill rotWithShape="0">
                <a:blip r:embed="rId24"/>
                <a:stretch>
                  <a:fillRect b="-8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9551646"/>
              </p:ext>
            </p:extLst>
          </p:nvPr>
        </p:nvGraphicFramePr>
        <p:xfrm>
          <a:off x="722858" y="3795464"/>
          <a:ext cx="3412114" cy="303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2286000" imgH="203040" progId="Equation.DSMT4">
                  <p:embed/>
                </p:oleObj>
              </mc:Choice>
              <mc:Fallback>
                <p:oleObj name="Equation" r:id="rId25" imgW="22860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722858" y="3795464"/>
                        <a:ext cx="3412114" cy="303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DA26CE-81CD-99C8-7D4F-C7FC45F9C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83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B21D-9D60-4CAF-B088-8C424791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1"/>
                </a:solidFill>
              </a:rPr>
              <a:t>total electric potential </a:t>
            </a:r>
            <a:r>
              <a:rPr lang="en-US" dirty="0"/>
              <a:t>at a position due to multiple source charges is the </a:t>
            </a:r>
            <a:r>
              <a:rPr lang="en-US" dirty="0">
                <a:solidFill>
                  <a:schemeClr val="accent1"/>
                </a:solidFill>
              </a:rPr>
              <a:t>sum</a:t>
            </a:r>
            <a:r>
              <a:rPr lang="en-US" dirty="0"/>
              <a:t> of all the individual potentials.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A3E3D2-496A-31F7-8BC3-36EBA30A30E5}"/>
                  </a:ext>
                </a:extLst>
              </p:cNvPr>
              <p:cNvSpPr txBox="1"/>
              <p:nvPr/>
            </p:nvSpPr>
            <p:spPr>
              <a:xfrm>
                <a:off x="3001108" y="1673902"/>
                <a:ext cx="3141783" cy="76309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A3E3D2-496A-31F7-8BC3-36EBA30A3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108" y="1673902"/>
                <a:ext cx="3141783" cy="763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3FCAE4BA-671E-24F8-A1AB-1FD699671B04}"/>
              </a:ext>
            </a:extLst>
          </p:cNvPr>
          <p:cNvGrpSpPr/>
          <p:nvPr/>
        </p:nvGrpSpPr>
        <p:grpSpPr>
          <a:xfrm>
            <a:off x="1323975" y="3033404"/>
            <a:ext cx="3069274" cy="2876965"/>
            <a:chOff x="1082030" y="2771098"/>
            <a:chExt cx="2044394" cy="19163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5D740216-2CAB-4C70-6E93-65F30889D7A4}"/>
                    </a:ext>
                  </a:extLst>
                </p:cNvPr>
                <p:cNvSpPr/>
                <p:nvPr/>
              </p:nvSpPr>
              <p:spPr>
                <a:xfrm>
                  <a:off x="1532185" y="4349077"/>
                  <a:ext cx="97005" cy="9700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5D740216-2CAB-4C70-6E93-65F30889D7A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2185" y="4349077"/>
                  <a:ext cx="97005" cy="97005"/>
                </a:xfrm>
                <a:prstGeom prst="ellipse">
                  <a:avLst/>
                </a:prstGeom>
                <a:blipFill>
                  <a:blip r:embed="rId3"/>
                  <a:stretch>
                    <a:fillRect b="-3846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7A63916-D084-3B0F-8950-55533DE71C77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>
              <a:off x="2308649" y="3071508"/>
              <a:ext cx="462028" cy="1045466"/>
            </a:xfrm>
            <a:prstGeom prst="straightConnector1">
              <a:avLst/>
            </a:prstGeom>
            <a:ln w="22225"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A75A613-DF10-73D0-520E-D6EC0C58EA21}"/>
                    </a:ext>
                  </a:extLst>
                </p:cNvPr>
                <p:cNvSpPr txBox="1"/>
                <p:nvPr/>
              </p:nvSpPr>
              <p:spPr>
                <a:xfrm>
                  <a:off x="1559722" y="3071080"/>
                  <a:ext cx="26887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A75A613-DF10-73D0-520E-D6EC0C58EA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9722" y="3071080"/>
                  <a:ext cx="26887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C22148A-550B-8099-9BEC-8428A46A0774}"/>
                    </a:ext>
                  </a:extLst>
                </p:cNvPr>
                <p:cNvSpPr txBox="1"/>
                <p:nvPr/>
              </p:nvSpPr>
              <p:spPr>
                <a:xfrm>
                  <a:off x="1082030" y="3497009"/>
                  <a:ext cx="336374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C22148A-550B-8099-9BEC-8428A46A07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2030" y="3497009"/>
                  <a:ext cx="336374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27F2CAC-A05A-BA51-CE82-D23570F48AE6}"/>
                </a:ext>
              </a:extLst>
            </p:cNvPr>
            <p:cNvCxnSpPr>
              <a:cxnSpLocks/>
              <a:stCxn id="16" idx="6"/>
            </p:cNvCxnSpPr>
            <p:nvPr/>
          </p:nvCxnSpPr>
          <p:spPr>
            <a:xfrm flipV="1">
              <a:off x="1546391" y="3071508"/>
              <a:ext cx="735592" cy="579391"/>
            </a:xfrm>
            <a:prstGeom prst="straightConnector1">
              <a:avLst/>
            </a:prstGeom>
            <a:ln w="22225"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20A39FE-79AD-D3B2-45A1-374B5A61DAAE}"/>
                    </a:ext>
                  </a:extLst>
                </p:cNvPr>
                <p:cNvSpPr txBox="1"/>
                <p:nvPr/>
              </p:nvSpPr>
              <p:spPr>
                <a:xfrm>
                  <a:off x="2611671" y="3475736"/>
                  <a:ext cx="279689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20A39FE-79AD-D3B2-45A1-374B5A61DA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1671" y="3475736"/>
                  <a:ext cx="279689" cy="2769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931B4C49-43B8-910E-44F8-3374A1E64FD5}"/>
                </a:ext>
              </a:extLst>
            </p:cNvPr>
            <p:cNvCxnSpPr>
              <a:cxnSpLocks/>
              <a:stCxn id="9" idx="7"/>
            </p:cNvCxnSpPr>
            <p:nvPr/>
          </p:nvCxnSpPr>
          <p:spPr>
            <a:xfrm flipV="1">
              <a:off x="1614984" y="3116804"/>
              <a:ext cx="676274" cy="1246479"/>
            </a:xfrm>
            <a:prstGeom prst="straightConnector1">
              <a:avLst/>
            </a:prstGeom>
            <a:ln w="22225"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5C6EAAC0-3EB0-5DB5-A2C8-14FF2C36193C}"/>
                    </a:ext>
                  </a:extLst>
                </p:cNvPr>
                <p:cNvSpPr txBox="1"/>
                <p:nvPr/>
              </p:nvSpPr>
              <p:spPr>
                <a:xfrm>
                  <a:off x="1902401" y="3757750"/>
                  <a:ext cx="23207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5C6EAAC0-3EB0-5DB5-A2C8-14FF2C3619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2401" y="3757750"/>
                  <a:ext cx="232076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0526" r="-70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0F1BCB68-51F9-A847-7594-1AFC5DF5ED4F}"/>
                    </a:ext>
                  </a:extLst>
                </p:cNvPr>
                <p:cNvSpPr txBox="1"/>
                <p:nvPr/>
              </p:nvSpPr>
              <p:spPr>
                <a:xfrm>
                  <a:off x="1348611" y="4410400"/>
                  <a:ext cx="23207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0F1BCB68-51F9-A847-7594-1AFC5DF5ED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8611" y="4410400"/>
                  <a:ext cx="232076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5789" r="-17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32001306-2F40-D9C3-5C27-9B29DEB178C4}"/>
                    </a:ext>
                  </a:extLst>
                </p:cNvPr>
                <p:cNvSpPr txBox="1"/>
                <p:nvPr/>
              </p:nvSpPr>
              <p:spPr>
                <a:xfrm>
                  <a:off x="2209632" y="2894101"/>
                  <a:ext cx="184922" cy="40011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600" dirty="0">
                    <a:solidFill>
                      <a:srgbClr val="CC00CC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32001306-2F40-D9C3-5C27-9B29DEB178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9632" y="2894101"/>
                  <a:ext cx="184922" cy="40011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4022A7BF-74A6-859B-79D7-76765A820C25}"/>
                    </a:ext>
                  </a:extLst>
                </p:cNvPr>
                <p:cNvSpPr/>
                <p:nvPr/>
              </p:nvSpPr>
              <p:spPr>
                <a:xfrm>
                  <a:off x="2770677" y="4068471"/>
                  <a:ext cx="97005" cy="9700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4022A7BF-74A6-859B-79D7-76765A820C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0677" y="4068471"/>
                  <a:ext cx="97005" cy="97005"/>
                </a:xfrm>
                <a:prstGeom prst="ellipse">
                  <a:avLst/>
                </a:prstGeom>
                <a:blipFill>
                  <a:blip r:embed="rId3"/>
                  <a:stretch>
                    <a:fillRect b="-3846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FE40CAE4-275A-ADA6-CA3A-A4D0D2DEA8EB}"/>
                    </a:ext>
                  </a:extLst>
                </p:cNvPr>
                <p:cNvSpPr/>
                <p:nvPr/>
              </p:nvSpPr>
              <p:spPr>
                <a:xfrm>
                  <a:off x="1449386" y="3602396"/>
                  <a:ext cx="97005" cy="9700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FE40CAE4-275A-ADA6-CA3A-A4D0D2DEA8E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9386" y="3602396"/>
                  <a:ext cx="97005" cy="97005"/>
                </a:xfrm>
                <a:prstGeom prst="ellipse">
                  <a:avLst/>
                </a:prstGeom>
                <a:blipFill>
                  <a:blip r:embed="rId3"/>
                  <a:stretch>
                    <a:fillRect b="-3846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51B6307-C6B7-B1D3-7D61-70D86D39C862}"/>
                    </a:ext>
                  </a:extLst>
                </p:cNvPr>
                <p:cNvSpPr txBox="1"/>
                <p:nvPr/>
              </p:nvSpPr>
              <p:spPr>
                <a:xfrm>
                  <a:off x="2894348" y="4054918"/>
                  <a:ext cx="23207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51B6307-C6B7-B1D3-7D61-70D86D39C8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348" y="4054918"/>
                  <a:ext cx="232076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15789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6FA4968-9BFC-A63F-86FA-58E18FBC9FA8}"/>
                    </a:ext>
                  </a:extLst>
                </p:cNvPr>
                <p:cNvSpPr txBox="1"/>
                <p:nvPr/>
              </p:nvSpPr>
              <p:spPr>
                <a:xfrm>
                  <a:off x="2291258" y="2771098"/>
                  <a:ext cx="184923" cy="24600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6FA4968-9BFC-A63F-86FA-58E18FBC9F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1258" y="2771098"/>
                  <a:ext cx="184923" cy="246006"/>
                </a:xfrm>
                <a:prstGeom prst="rect">
                  <a:avLst/>
                </a:prstGeom>
                <a:blipFill>
                  <a:blip r:embed="rId11"/>
                  <a:stretch>
                    <a:fillRect r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DD9C93-2E23-C942-BE88-1A81BC3E5C3C}"/>
                  </a:ext>
                </a:extLst>
              </p:cNvPr>
              <p:cNvSpPr txBox="1"/>
              <p:nvPr/>
            </p:nvSpPr>
            <p:spPr>
              <a:xfrm>
                <a:off x="4982425" y="4086900"/>
                <a:ext cx="2838534" cy="6301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DD9C93-2E23-C942-BE88-1A81BC3E5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425" y="4086900"/>
                <a:ext cx="2838534" cy="63010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B74623F-F2B3-AA8A-65DD-3408781A77F1}"/>
              </a:ext>
            </a:extLst>
          </p:cNvPr>
          <p:cNvSpPr txBox="1"/>
          <p:nvPr/>
        </p:nvSpPr>
        <p:spPr>
          <a:xfrm>
            <a:off x="5424175" y="3183084"/>
            <a:ext cx="2396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Include the charge sign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AC0AE94-4050-7825-E336-85D0B93B453A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6169694" y="3552416"/>
            <a:ext cx="452873" cy="53448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D9F458-DF3A-EB24-E82D-D56C067BD034}"/>
              </a:ext>
            </a:extLst>
          </p:cNvPr>
          <p:cNvCxnSpPr>
            <a:cxnSpLocks/>
            <a:endCxn id="3" idx="2"/>
          </p:cNvCxnSpPr>
          <p:nvPr/>
        </p:nvCxnSpPr>
        <p:spPr>
          <a:xfrm flipH="1" flipV="1">
            <a:off x="6622567" y="3552416"/>
            <a:ext cx="106588" cy="45994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308B57-5D20-EB91-67C9-A3F4A184CC23}"/>
              </a:ext>
            </a:extLst>
          </p:cNvPr>
          <p:cNvCxnSpPr>
            <a:cxnSpLocks/>
            <a:endCxn id="3" idx="2"/>
          </p:cNvCxnSpPr>
          <p:nvPr/>
        </p:nvCxnSpPr>
        <p:spPr>
          <a:xfrm flipH="1" flipV="1">
            <a:off x="6622567" y="3552416"/>
            <a:ext cx="835508" cy="53448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A14A7F-22A8-1711-9C82-89DE1BCC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1FDA-82DF-4F93-9841-00DEC38EF4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9365"/>
      </p:ext>
    </p:extLst>
  </p:cSld>
  <p:clrMapOvr>
    <a:masterClrMapping/>
  </p:clrMapOvr>
</p:sld>
</file>

<file path=ppt/theme/theme1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jpn_lec01">
  <a:themeElements>
    <a:clrScheme name="ljpn_lec01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ljpn_lec01">
      <a:majorFont>
        <a:latin typeface="Arial Unicode MS"/>
        <a:ea typeface="Arial Unicode MS"/>
        <a:cs typeface="Arial Unicode MS"/>
      </a:majorFont>
      <a:minorFont>
        <a:latin typeface="Helvetica"/>
        <a:ea typeface="Helvetica"/>
        <a:cs typeface="Helvetica"/>
      </a:minorFont>
    </a:fontScheme>
    <a:fmtScheme name="ljpn_lec0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11243</TotalTime>
  <Words>1377</Words>
  <Application>Microsoft Macintosh PowerPoint</Application>
  <PresentationFormat>On-screen Show (4:3)</PresentationFormat>
  <Paragraphs>384</Paragraphs>
  <Slides>17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Avenir Medium</vt:lpstr>
      <vt:lpstr>Calibri</vt:lpstr>
      <vt:lpstr>Calibri Light</vt:lpstr>
      <vt:lpstr>Cambria Math</vt:lpstr>
      <vt:lpstr>Wingdings</vt:lpstr>
      <vt:lpstr>Lecture</vt:lpstr>
      <vt:lpstr>ljpn_lec01</vt:lpstr>
      <vt:lpstr>Equation</vt:lpstr>
      <vt:lpstr>Lecture 5</vt:lpstr>
      <vt:lpstr>The potential energy of a system (source and test charge) changes when work is done to move the test charge in the source’s field.</vt:lpstr>
      <vt:lpstr>The electric potential measures the work done per unit charge when moving a test charge from infinity to a location in the field of a source. The electric potential is a scalar field. </vt:lpstr>
      <vt:lpstr> 1. The change in the electric potential is path independent.  2. The electric field points in the direction in which the electric        potential decreases most rapidly.  </vt:lpstr>
      <vt:lpstr>PowerPoint Presentation</vt:lpstr>
      <vt:lpstr>Example:  </vt:lpstr>
      <vt:lpstr>Concept Check: Potential energy, charge, and potential difference</vt:lpstr>
      <vt:lpstr>Example 1:  Apply the work-energy equation to find changes of energy when an electric potential difference is known.</vt:lpstr>
      <vt:lpstr>The total electric potential at a position due to multiple source charges is the sum of all the individual potentials.</vt:lpstr>
      <vt:lpstr>Visualize an electric potential field with equipotential surfaces, along which the electric potential is constant.</vt:lpstr>
      <vt:lpstr>The work done on a charge while moving in an electric field depends only on the value of the electric potential in the initial and final locations.</vt:lpstr>
      <vt:lpstr>Demo</vt:lpstr>
      <vt:lpstr> The electric field points in the direction in which the electric    potential decreases most rapidly.</vt:lpstr>
      <vt:lpstr>Concept Check: Electric potential difference and electric field</vt:lpstr>
      <vt:lpstr>Concept Check: Electric potential difference and electric field</vt:lpstr>
      <vt:lpstr>Excess charge on a conductor in equilibrium distributes itself on the surface so that the electric field is zero and electric potential is constant inside it.</vt:lpstr>
      <vt:lpstr>A uniform spherical charge distribution on a conductor acts like a point charge at the conductor’s center for points outside the conductor.</vt:lpstr>
    </vt:vector>
  </TitlesOfParts>
  <Company>ITCC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Measurements</dc:title>
  <dc:creator>Andrew William Irrgang</dc:creator>
  <cp:lastModifiedBy>Shengwang Du</cp:lastModifiedBy>
  <cp:revision>215</cp:revision>
  <cp:lastPrinted>2016-01-19T16:09:48Z</cp:lastPrinted>
  <dcterms:created xsi:type="dcterms:W3CDTF">2014-01-30T20:10:57Z</dcterms:created>
  <dcterms:modified xsi:type="dcterms:W3CDTF">2026-09-09T01:01:26Z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2025-09-09T23:29:05Z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7b26cd72-ad97-4074-a3a3-815249ba2324</vt:lpwstr>
  </property>
  <property fmtid="{D5CDD505-2E9C-101B-9397-08002B2CF9AE}" pid="8" name="MSIP_Label_4044bd30-2ed7-4c9d-9d12-46200872a97b_ContentBits">
    <vt:lpwstr>0</vt:lpwstr>
  </property>
  <property fmtid="{D5CDD505-2E9C-101B-9397-08002B2CF9AE}" pid="9" name="MSIP_Label_4044bd30-2ed7-4c9d-9d12-46200872a97b_Tag">
    <vt:lpwstr>10, 3, 0, 1</vt:lpwstr>
  </property>
</Properties>
</file>